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tags/tag122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handoutMasters/handoutMaster1.xml" ContentType="application/vnd.openxmlformats-officedocument.presentationml.handoutMaster+xml"/>
  <Override PartName="/ppt/tags/tag20.xml" ContentType="application/vnd.openxmlformats-officedocument.presentationml.tags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slides/slide24.xml" ContentType="application/vnd.openxmlformats-officedocument.presentationml.slide+xml"/>
  <Default Extension="jpeg" ContentType="image/jpeg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tags/tag108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7" r:id="rId3"/>
    <p:sldId id="386" r:id="rId4"/>
    <p:sldId id="387" r:id="rId5"/>
    <p:sldId id="471" r:id="rId6"/>
    <p:sldId id="427" r:id="rId7"/>
    <p:sldId id="426" r:id="rId8"/>
    <p:sldId id="425" r:id="rId9"/>
    <p:sldId id="424" r:id="rId10"/>
    <p:sldId id="453" r:id="rId11"/>
    <p:sldId id="423" r:id="rId12"/>
    <p:sldId id="397" r:id="rId13"/>
    <p:sldId id="396" r:id="rId14"/>
    <p:sldId id="494" r:id="rId15"/>
    <p:sldId id="509" r:id="rId16"/>
    <p:sldId id="388" r:id="rId17"/>
    <p:sldId id="392" r:id="rId18"/>
    <p:sldId id="511" r:id="rId19"/>
    <p:sldId id="470" r:id="rId20"/>
    <p:sldId id="405" r:id="rId21"/>
    <p:sldId id="391" r:id="rId22"/>
    <p:sldId id="398" r:id="rId23"/>
    <p:sldId id="403" r:id="rId24"/>
    <p:sldId id="415" r:id="rId25"/>
    <p:sldId id="413" r:id="rId26"/>
    <p:sldId id="414" r:id="rId27"/>
    <p:sldId id="417" r:id="rId28"/>
    <p:sldId id="394" r:id="rId29"/>
    <p:sldId id="510" r:id="rId30"/>
    <p:sldId id="393" r:id="rId31"/>
    <p:sldId id="429" r:id="rId32"/>
  </p:sldIdLst>
  <p:sldSz cx="9144000" cy="5143500" type="screen16x9"/>
  <p:notesSz cx="9144000" cy="6858000"/>
  <p:custDataLst>
    <p:tags r:id="rId35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3" orient="horz" pos="1518" userDrawn="1">
          <p15:clr>
            <a:srgbClr val="A4A3A4"/>
          </p15:clr>
        </p15:guide>
        <p15:guide id="2" pos="279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97D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084" autoAdjust="0"/>
    <p:restoredTop sz="86358" autoAdjust="0"/>
  </p:normalViewPr>
  <p:slideViewPr>
    <p:cSldViewPr showGuides="1">
      <p:cViewPr>
        <p:scale>
          <a:sx n="140" d="100"/>
          <a:sy n="140" d="100"/>
        </p:scale>
        <p:origin x="-41" y="-45"/>
      </p:cViewPr>
      <p:guideLst>
        <p:guide orient="horz" pos="1518"/>
        <p:guide pos="279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115" d="100"/>
          <a:sy n="115" d="100"/>
        </p:scale>
        <p:origin x="-2460" y="-96"/>
      </p:cViewPr>
      <p:guideLst>
        <p:guide orient="horz" pos="2024"/>
        <p:guide pos="279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1600199" cy="7620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2CBF5-0807-46E2-A057-5D92AFB507C0}" type="datetimeFigureOut">
              <a:rPr lang="zh-CN" altLang="en-US" smtClean="0"/>
              <a:pPr/>
              <a:t>2024-05-14</a:t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5FC136-5BFD-4CC3-B9F9-353C9F8EA50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7" name="图片 6" descr="图片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15" y="0"/>
            <a:ext cx="914197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6905979" y="0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2024-05-14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553220" y="642938"/>
            <a:ext cx="3085560" cy="1735931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1219200" y="2475309"/>
            <a:ext cx="9753600" cy="202525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6905979" y="4885432"/>
            <a:ext cx="5283200" cy="25806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552950" y="642938"/>
            <a:ext cx="3086100" cy="1736725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098"/>
            <a:ext cx="7772400" cy="110271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5160"/>
            <a:ext cx="6400800" cy="131468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80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9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图片 6" descr="图片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3999" cy="5143500"/>
          </a:xfrm>
          <a:prstGeom prst="rect">
            <a:avLst/>
          </a:prstGeom>
        </p:spPr>
      </p:pic>
      <p:pic>
        <p:nvPicPr>
          <p:cNvPr id="9" name="图片 8" descr="微信图片_202307031411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0" name="图片 9" descr="虹茂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8" name="图片 7" descr="微信图片_20230703141117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1" name="图片 10" descr="虹茂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753"/>
            <a:ext cx="7772400" cy="1021735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416"/>
            <a:ext cx="7772400" cy="1125337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360"/>
            <a:ext cx="4038600" cy="3395066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536"/>
            <a:ext cx="4040188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442"/>
            <a:ext cx="4040188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1536"/>
            <a:ext cx="4041775" cy="47990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442"/>
            <a:ext cx="4041775" cy="2963984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823"/>
            <a:ext cx="3008313" cy="871690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823"/>
            <a:ext cx="5111750" cy="4390603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513"/>
            <a:ext cx="3008313" cy="3518913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1080"/>
            <a:ext cx="5486400" cy="42512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662"/>
            <a:ext cx="5486400" cy="308664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6208"/>
            <a:ext cx="5486400" cy="603752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8035" indent="0">
              <a:buNone/>
              <a:defRPr sz="675"/>
            </a:lvl7pPr>
            <a:lvl8pPr marL="2400935" indent="0">
              <a:buNone/>
              <a:defRPr sz="675"/>
            </a:lvl8pPr>
            <a:lvl9pPr marL="2743835" indent="0">
              <a:buNone/>
              <a:defRPr sz="67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tile tx="-508000" ty="-1035050" sy="95000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6015"/>
            <a:ext cx="8229600" cy="857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360"/>
            <a:ext cx="8229600" cy="33950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5/14/2024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8096"/>
            <a:ext cx="2895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8096"/>
            <a:ext cx="21336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图片 6" descr="微信图片_2023070314111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8" name="图片 7" descr="虹茂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9" name="图片 8" descr="微信图片_20230703141117"/>
          <p:cNvPicPr>
            <a:picLocks noChangeAspect="1"/>
          </p:cNvPicPr>
          <p:nvPr userDrawn="1"/>
        </p:nvPicPr>
        <p:blipFill>
          <a:blip r:embed="rId14" cstate="print"/>
          <a:stretch>
            <a:fillRect/>
          </a:stretch>
        </p:blipFill>
        <p:spPr>
          <a:xfrm>
            <a:off x="1270" y="0"/>
            <a:ext cx="9140825" cy="5142865"/>
          </a:xfrm>
          <a:prstGeom prst="rect">
            <a:avLst/>
          </a:prstGeom>
        </p:spPr>
      </p:pic>
      <p:pic>
        <p:nvPicPr>
          <p:cNvPr id="10" name="图片 9" descr="虹茂背景"/>
          <p:cNvPicPr>
            <a:picLocks noChangeAspect="1"/>
          </p:cNvPicPr>
          <p:nvPr userDrawn="1"/>
        </p:nvPicPr>
        <p:blipFill>
          <a:blip r:embed="rId16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  <p:pic>
        <p:nvPicPr>
          <p:cNvPr id="11" name="图片 10" descr="虹茂"/>
          <p:cNvPicPr>
            <a:picLocks noChangeAspect="1"/>
          </p:cNvPicPr>
          <p:nvPr userDrawn="1"/>
        </p:nvPicPr>
        <p:blipFill>
          <a:blip r:embed="rId15" cstate="print"/>
          <a:stretch>
            <a:fillRect/>
          </a:stretch>
        </p:blipFill>
        <p:spPr>
          <a:xfrm>
            <a:off x="1270" y="0"/>
            <a:ext cx="9141460" cy="5143500"/>
          </a:xfrm>
          <a:prstGeom prst="rect">
            <a:avLst/>
          </a:prstGeom>
        </p:spPr>
      </p:pic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30.xml"/><Relationship Id="rId4" Type="http://schemas.openxmlformats.org/officeDocument/2006/relationships/tags" Target="../tags/tag2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4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36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41.xml"/><Relationship Id="rId4" Type="http://schemas.openxmlformats.org/officeDocument/2006/relationships/tags" Target="../tags/tag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4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47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5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5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6" Type="http://schemas.openxmlformats.org/officeDocument/2006/relationships/tags" Target="../tags/tag58.xml"/><Relationship Id="rId5" Type="http://schemas.openxmlformats.org/officeDocument/2006/relationships/tags" Target="../tags/tag57.xml"/><Relationship Id="rId4" Type="http://schemas.openxmlformats.org/officeDocument/2006/relationships/tags" Target="../tags/tag5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4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tags" Target="../tags/tag71.xml"/><Relationship Id="rId5" Type="http://schemas.openxmlformats.org/officeDocument/2006/relationships/tags" Target="../tags/tag70.xml"/><Relationship Id="rId4" Type="http://schemas.openxmlformats.org/officeDocument/2006/relationships/tags" Target="../tags/tag69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74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73.xml"/><Relationship Id="rId1" Type="http://schemas.openxmlformats.org/officeDocument/2006/relationships/tags" Target="../tags/tag72.xml"/><Relationship Id="rId6" Type="http://schemas.openxmlformats.org/officeDocument/2006/relationships/tags" Target="../tags/tag77.xml"/><Relationship Id="rId5" Type="http://schemas.openxmlformats.org/officeDocument/2006/relationships/tags" Target="../tags/tag76.xml"/><Relationship Id="rId4" Type="http://schemas.openxmlformats.org/officeDocument/2006/relationships/tags" Target="../tags/tag7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" Type="http://schemas.openxmlformats.org/officeDocument/2006/relationships/tags" Target="../tags/tag78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4" Type="http://schemas.openxmlformats.org/officeDocument/2006/relationships/tags" Target="../tags/tag8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90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96.xml"/><Relationship Id="rId2" Type="http://schemas.openxmlformats.org/officeDocument/2006/relationships/tags" Target="../tags/tag95.xml"/><Relationship Id="rId1" Type="http://schemas.openxmlformats.org/officeDocument/2006/relationships/tags" Target="../tags/tag94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98.xml"/><Relationship Id="rId4" Type="http://schemas.openxmlformats.org/officeDocument/2006/relationships/tags" Target="../tags/tag97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01.xml"/><Relationship Id="rId7" Type="http://schemas.openxmlformats.org/officeDocument/2006/relationships/tags" Target="../tags/tag105.xml"/><Relationship Id="rId2" Type="http://schemas.openxmlformats.org/officeDocument/2006/relationships/tags" Target="../tags/tag100.xml"/><Relationship Id="rId1" Type="http://schemas.openxmlformats.org/officeDocument/2006/relationships/tags" Target="../tags/tag99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tags" Target="../tags/tag10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108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0.xml"/><Relationship Id="rId4" Type="http://schemas.openxmlformats.org/officeDocument/2006/relationships/tags" Target="../tags/tag10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5.xml"/><Relationship Id="rId4" Type="http://schemas.openxmlformats.org/officeDocument/2006/relationships/tags" Target="../tags/tag11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3" Type="http://schemas.openxmlformats.org/officeDocument/2006/relationships/tags" Target="../tags/tag118.xml"/><Relationship Id="rId7" Type="http://schemas.openxmlformats.org/officeDocument/2006/relationships/tags" Target="../tags/tag122.xml"/><Relationship Id="rId2" Type="http://schemas.openxmlformats.org/officeDocument/2006/relationships/tags" Target="../tags/tag117.xml"/><Relationship Id="rId1" Type="http://schemas.openxmlformats.org/officeDocument/2006/relationships/tags" Target="../tags/tag116.xml"/><Relationship Id="rId6" Type="http://schemas.openxmlformats.org/officeDocument/2006/relationships/tags" Target="../tags/tag121.xml"/><Relationship Id="rId5" Type="http://schemas.openxmlformats.org/officeDocument/2006/relationships/tags" Target="../tags/tag120.xml"/><Relationship Id="rId4" Type="http://schemas.openxmlformats.org/officeDocument/2006/relationships/tags" Target="../tags/tag1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tags" Target="../tags/tag125.xml"/><Relationship Id="rId2" Type="http://schemas.openxmlformats.org/officeDocument/2006/relationships/tags" Target="../tags/tag124.xml"/><Relationship Id="rId1" Type="http://schemas.openxmlformats.org/officeDocument/2006/relationships/tags" Target="../tags/tag123.xml"/><Relationship Id="rId4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4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0.xml"/><Relationship Id="rId4" Type="http://schemas.openxmlformats.org/officeDocument/2006/relationships/tags" Target="../tags/tag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4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封面</a:t>
            </a:r>
          </a:p>
        </p:txBody>
      </p:sp>
      <p:sp>
        <p:nvSpPr>
          <p:cNvPr id="5" name="矩形 4"/>
          <p:cNvSpPr/>
          <p:nvPr/>
        </p:nvSpPr>
        <p:spPr>
          <a:xfrm>
            <a:off x="790399" y="2190750"/>
            <a:ext cx="7649845" cy="10763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Introduce of Hongm</a:t>
            </a:r>
            <a:r>
              <a:rPr lang="en-US" altLang="zh-CN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ao </a:t>
            </a:r>
            <a:endParaRPr lang="en-US" altLang="zh-CN" sz="3200" b="1" cap="none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等线" panose="02010600030101010101" pitchFamily="2" charset="-122"/>
              <a:ea typeface="等线" panose="02010600030101010101" pitchFamily="2" charset="-122"/>
            </a:endParaRPr>
          </a:p>
          <a:p>
            <a:pPr algn="ctr"/>
            <a:r>
              <a:rPr lang="en-US" altLang="zh-CN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S</a:t>
            </a:r>
            <a:r>
              <a:rPr lang="zh-CN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emi</a:t>
            </a:r>
            <a:r>
              <a:rPr lang="en-US" altLang="zh-CN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conductor </a:t>
            </a:r>
            <a:r>
              <a:rPr lang="zh-CN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special</a:t>
            </a:r>
            <a:r>
              <a:rPr lang="en-US" altLang="zh-CN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ty</a:t>
            </a:r>
            <a:r>
              <a:rPr lang="zh-CN" altLang="en-US" sz="32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等线" panose="02010600030101010101" pitchFamily="2" charset="-122"/>
                <a:ea typeface="等线" panose="02010600030101010101" pitchFamily="2" charset="-122"/>
                <a:sym typeface="+mn-ea"/>
              </a:rPr>
              <a:t> products</a:t>
            </a:r>
            <a:endParaRPr lang="zh-CN" altLang="en-US" sz="32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73265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304800" y="4476750"/>
            <a:ext cx="8650605" cy="4425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DFN2X2-6L/DFN2X2-8L package </a:t>
            </a:r>
            <a:r>
              <a:rPr lang="en-US" altLang="zh-CN" sz="1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products,</a:t>
            </a:r>
            <a:r>
              <a:rPr lang="en-US" altLang="zh-CN" sz="1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HM8008 have :children lock”function and cartridge detection function</a:t>
            </a:r>
            <a:r>
              <a:rPr lang="zh-CN" altLang="en-US" sz="10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10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0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E-cigarettes</a:t>
            </a:r>
          </a:p>
        </p:txBody>
      </p:sp>
      <p:graphicFrame>
        <p:nvGraphicFramePr>
          <p:cNvPr id="17" name="表格 1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124710"/>
          <a:ext cx="8519795" cy="2339499"/>
        </p:xfrm>
        <a:graphic>
          <a:graphicData uri="http://schemas.openxmlformats.org/drawingml/2006/table">
            <a:tbl>
              <a:tblPr/>
              <a:tblGrid>
                <a:gridCol w="600710"/>
                <a:gridCol w="741045"/>
                <a:gridCol w="526415"/>
                <a:gridCol w="424180"/>
                <a:gridCol w="433705"/>
                <a:gridCol w="632460"/>
                <a:gridCol w="802640"/>
                <a:gridCol w="333375"/>
                <a:gridCol w="508635"/>
                <a:gridCol w="2783205"/>
                <a:gridCol w="733425"/>
              </a:tblGrid>
              <a:tr h="360000">
                <a:tc gridSpan="3">
                  <a:txBody>
                    <a:bodyPr/>
                    <a:lstStyle/>
                    <a:p>
                      <a:pPr algn="l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E-cigarettes IC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9207" marR="9207" marT="920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charge circuit VDD 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Vb range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50" b="1" i="0" u="none" strike="noStrike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Icharge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Iout/</a:t>
                      </a:r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OCP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 Rdson</a:t>
                      </a:r>
                      <a:endParaRPr lang="zh-CN" altLang="en-US" sz="950" b="1" i="0" u="none" strike="noStrike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442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HM8005MR/DR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4.5-6.0V/ Max 6.0V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3.3-4.2V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650mA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3.5A/5A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Charge/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 display function,SCP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/UVP/OTP/Iout OCP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8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HM8006MR/DR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/D8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/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4.2-6.0V/ Max 10.5V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2.1-5.0V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3.6V/8 Vout selectable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580mA/          8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Icharge selectable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8A/ 8A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Charge/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LED display,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can charge ”0V battery”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function,SCP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/UVP/OTP/Iout OCP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”Long time smoke”protection function.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      DFN2X2-6L/ DFN2X2-8L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HM8008MR/DR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/D8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4.2-6.0V/ Max 10.5V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2.1-5.0V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3.0uA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3.6V/8 Vout selectable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580mA/          8 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Icharge selectable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8A/ 8A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 mohm</a:t>
                      </a: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Charge/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LED display  ,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can charge ”0V battery ”,”children lock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,” function , cartridge detection, 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SCP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/UVP/OTP/Iout OCP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”Long time smoke”protection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         DFN2X2-6L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</a:t>
                      </a:r>
                      <a:endParaRPr lang="en-US" sz="950" b="1" i="0" u="none" strike="noStrike" dirty="0" smtClean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207" marR="9207" marT="920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590550"/>
          <a:ext cx="8519795" cy="1151850"/>
        </p:xfrm>
        <a:graphic>
          <a:graphicData uri="http://schemas.openxmlformats.org/drawingml/2006/table">
            <a:tbl>
              <a:tblPr/>
              <a:tblGrid>
                <a:gridCol w="579755"/>
                <a:gridCol w="1243965"/>
                <a:gridCol w="365125"/>
                <a:gridCol w="700405"/>
                <a:gridCol w="386080"/>
                <a:gridCol w="359410"/>
                <a:gridCol w="306070"/>
                <a:gridCol w="419100"/>
                <a:gridCol w="340995"/>
                <a:gridCol w="681990"/>
                <a:gridCol w="753745"/>
                <a:gridCol w="2383155"/>
              </a:tblGrid>
              <a:tr h="323850">
                <a:tc gridSpan="12">
                  <a:txBody>
                    <a:bodyPr/>
                    <a:lstStyle/>
                    <a:p>
                      <a:pPr algn="l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 bluetooth earphone charging managemen 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8633" marR="8633" marT="8633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Function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Charging circuit VDD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Icharge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Protection 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HM5831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Charge/Boost/LED display/Auto startup+key startup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4.5-5.5V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0.7A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OCP/SCP,Vin OVP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SOP-8/   DFN2X2-8L</a:t>
                      </a: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2LED display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/power path management, setup when charging/smart temperature adjust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633" marR="8633" marT="863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5"/>
            </p:custDataLst>
          </p:nvPr>
        </p:nvSpPr>
        <p:spPr>
          <a:xfrm>
            <a:off x="304800" y="1809750"/>
            <a:ext cx="8650605" cy="447675"/>
          </a:xfrm>
          <a:prstGeom prst="rect">
            <a:avLst/>
          </a:prstGeom>
        </p:spPr>
        <p:txBody>
          <a:bodyPr vert="horz" lIns="91440" tIns="45720" rIns="91440" bIns="45720" rtlCol="0">
            <a:normAutofit fontScale="75000" lnSpcReduction="20000"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 chinese charging management IC products, special package of 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DFN2X2-8L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is idea for ultra-light and ultra-thin products</a:t>
            </a:r>
            <a:r>
              <a:rPr lang="zh-CN" altLang="en-US" sz="15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500" dirty="0" smtClean="0">
              <a:solidFill>
                <a:schemeClr val="bg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500" b="1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500" dirty="0" smtClean="0">
                <a:solidFill>
                  <a:schemeClr val="bg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TWS bluetooth earphone  </a:t>
            </a:r>
            <a:endParaRPr lang="en-US" altLang="en-US" sz="1500" b="1" dirty="0" smtClean="0">
              <a:solidFill>
                <a:schemeClr val="bg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5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228600" y="819150"/>
          <a:ext cx="8686800" cy="2746445"/>
        </p:xfrm>
        <a:graphic>
          <a:graphicData uri="http://schemas.openxmlformats.org/drawingml/2006/table">
            <a:tbl>
              <a:tblPr/>
              <a:tblGrid>
                <a:gridCol w="556260"/>
                <a:gridCol w="414020"/>
                <a:gridCol w="427355"/>
                <a:gridCol w="353060"/>
                <a:gridCol w="409575"/>
                <a:gridCol w="819785"/>
                <a:gridCol w="365125"/>
                <a:gridCol w="367030"/>
                <a:gridCol w="760730"/>
                <a:gridCol w="565785"/>
                <a:gridCol w="2596515"/>
                <a:gridCol w="1051560"/>
              </a:tblGrid>
              <a:tr h="36004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Ultra-low current consumption 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</a:t>
                      </a:r>
                      <a:endParaRPr lang="zh-CN" altLang="en-US" sz="900" b="1" i="0" u="none" strike="noStrike" dirty="0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120" marR="5120" marT="512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9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1.5/1.8/2.5/2.8/3.0/3.3V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power dissipation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SOT-23/</a:t>
                      </a:r>
                    </a:p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SOT-23-3L/      SOT-89 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HM6234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0.9/1.0/1.2/1.5/1.8/2.5/2.8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3.0/3.3/3.6V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Ultra-low current consumption , no overshoot,, ultra-low Vdrop: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 @200mA/3.3V,ultra-high 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PSRR: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75dB @1KHz,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 OCP/,Vout SCP, fast discharger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SOT23-3L 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0.18V/Vout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Ultra-low Vdrop:180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mV@100mA/3.3V, High PSRR：60dB@1KHz,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400mA current limiter , Vout SCP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HM1236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3.3/5.0V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3.3V/300mA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quiescent current</a:t>
                      </a:r>
                      <a:r>
                        <a:rPr lang="zh-CN" alt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Iout OCP , Vout SCP </a:t>
                      </a:r>
                    </a:p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thermal protection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SOT-89/      SOT23-3L 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HM6245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8.5V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8.5V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3.0/3.3/5.0V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0.06V/</a:t>
                      </a:r>
                      <a:r>
                        <a:rPr lang="en-US" sz="900" b="1" i="0" u="none" strike="noStrike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Cin/Cout=1uF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Iout , low quiescent current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SOT-89/SOT-223/          SOT23-3L 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6229350" y="100330"/>
            <a:ext cx="7924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8" name="副标题 11"/>
          <p:cNvSpPr txBox="1"/>
          <p:nvPr>
            <p:custDataLst>
              <p:tags r:id="rId3"/>
            </p:custDataLst>
          </p:nvPr>
        </p:nvSpPr>
        <p:spPr>
          <a:xfrm>
            <a:off x="228601" y="3714750"/>
            <a:ext cx="8839200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 lnSpcReduction="1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4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Ultra-low current consumption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HM6234’s ultra-low Vout is as low as 0.9V / 1.0V 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HM6245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High Iout in small package CMOS LDO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1A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ultra-low Vdrop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60mV@100mA</a:t>
            </a:r>
            <a:r>
              <a:rPr lang="zh-CN" altLang="en-US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145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 bluetooth earphone/Smart watch/smart ring/smart wearable/E-cigarettes/blood pressure minitor/oximeter etc..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5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4801" y="769350"/>
          <a:ext cx="8534399" cy="2880045"/>
        </p:xfrm>
        <a:graphic>
          <a:graphicData uri="http://schemas.openxmlformats.org/drawingml/2006/table">
            <a:tbl>
              <a:tblPr/>
              <a:tblGrid>
                <a:gridCol w="609600"/>
                <a:gridCol w="457200"/>
                <a:gridCol w="457200"/>
                <a:gridCol w="381000"/>
                <a:gridCol w="403860"/>
                <a:gridCol w="946150"/>
                <a:gridCol w="382270"/>
                <a:gridCol w="367030"/>
                <a:gridCol w="786765"/>
                <a:gridCol w="658495"/>
                <a:gridCol w="2494915"/>
                <a:gridCol w="589914"/>
              </a:tblGrid>
              <a:tr h="36004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Ultra-low current </a:t>
                      </a:r>
                      <a:r>
                        <a:rPr lang="zh-CN" altLang="en-US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altLang="zh-CN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consumption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 function 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231" marR="5231" marT="523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HM6234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 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0.9/1.0/1.2/1.5/1.8/2.5/2.8/3.0/3.3/3.6V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1.50%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0.3uA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0.2V/Vout= 3.3V/200mA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Ultra-low current consumption , no overshoot, , ultra-low Vdrop: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 @200mA/3.3V,ultra-high 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PSRR: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75dB @1KHz,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 OCP/,Vout SCP, fast discharger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HM1235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1.2/1.5/1.8/2.5/2.8/3.0/3.3V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0.18V/Vout=3.3V/100mA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Ultra-low Vdrop:180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mV@100mA/3.3V, High PSRR：60dB@1KHz, 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400mA current limiter , Vout SCP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            DFN1*1-4 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HM1236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3.3/5.0V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0.5uA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0.4V/Vout= 3.3V/300mA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quiescent current</a:t>
                      </a:r>
                      <a:r>
                        <a:rPr lang="zh-CN" alt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Iout OCP , Vout SCP 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thermal protection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            DFN1*1-4 </a:t>
                      </a:r>
                    </a:p>
                  </a:txBody>
                  <a:tcPr marL="5231" marR="5231" marT="523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>
            <p:custDataLst>
              <p:tags r:id="rId2"/>
            </p:custDataLst>
          </p:nvPr>
        </p:nvSpPr>
        <p:spPr>
          <a:xfrm>
            <a:off x="6229350" y="100330"/>
            <a:ext cx="78168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12" name="副标题 11"/>
          <p:cNvSpPr txBox="1"/>
          <p:nvPr>
            <p:custDataLst>
              <p:tags r:id="rId3"/>
            </p:custDataLst>
          </p:nvPr>
        </p:nvSpPr>
        <p:spPr>
          <a:xfrm>
            <a:off x="304800" y="3714750"/>
            <a:ext cx="8650605" cy="99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Ultra-low current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consumption,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enable function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DFN1X1-4L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HM6234’s ultra-low Vout is as low as 0.9V / 1.0V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HM1236 have  Vout vision of 5.0V .</a:t>
            </a:r>
            <a:endParaRPr kumimoji="0" lang="en-US" altLang="zh-CN" sz="1400" b="1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TWS bluetooth earphone/Smart watch/smart ring/smart wearable/E-cigarettes/blood pressure minitor/oximeter etc..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304800" y="3257550"/>
          <a:ext cx="8534397" cy="892670"/>
        </p:xfrm>
        <a:graphic>
          <a:graphicData uri="http://schemas.openxmlformats.org/drawingml/2006/table">
            <a:tbl>
              <a:tblPr/>
              <a:tblGrid>
                <a:gridCol w="536193"/>
                <a:gridCol w="429895"/>
                <a:gridCol w="313690"/>
                <a:gridCol w="391160"/>
                <a:gridCol w="337820"/>
                <a:gridCol w="639445"/>
                <a:gridCol w="325120"/>
                <a:gridCol w="441325"/>
                <a:gridCol w="692150"/>
                <a:gridCol w="621665"/>
                <a:gridCol w="2954334"/>
                <a:gridCol w="851600"/>
              </a:tblGrid>
              <a:tr h="288000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input voltage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output and voltage adjustable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r>
                        <a:rPr lang="zh-CN" altLang="en-US" sz="900" b="1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637" marR="5637" marT="563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7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HM6230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 LDO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 / Vref=0.8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900uA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0.25V/Vout=3.3V/3A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Cin/Cout=10uF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Vrefline : 0.01%/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 , low Vrefload: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0.1%/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A, low Vdrop , Vout SCP , Iout OCP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              DFN3X3-10L </a:t>
                      </a:r>
                    </a:p>
                  </a:txBody>
                  <a:tcPr marL="5637" marR="5637" marT="563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>
            <p:custDataLst>
              <p:tags r:id="rId2"/>
            </p:custDataLst>
          </p:nvPr>
        </p:nvSpPr>
        <p:spPr>
          <a:xfrm>
            <a:off x="6229350" y="100330"/>
            <a:ext cx="77787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4" name="副标题 11"/>
          <p:cNvSpPr txBox="1"/>
          <p:nvPr>
            <p:custDataLst>
              <p:tags r:id="rId3"/>
            </p:custDataLst>
          </p:nvPr>
        </p:nvSpPr>
        <p:spPr>
          <a:xfrm>
            <a:off x="304800" y="4248150"/>
            <a:ext cx="8422005" cy="7620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en-US" altLang="zh-CN" sz="13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3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Replace</a:t>
            </a:r>
            <a:r>
              <a:rPr lang="en-US" altLang="zh-CN" sz="135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APL5930/RT9018/TPS7A54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Lower price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DFN3X3-10L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 .</a:t>
            </a:r>
            <a:endParaRPr lang="en-US" altLang="zh-CN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Low input voltage</a:t>
            </a:r>
            <a:r>
              <a:rPr lang="zh-CN" altLang="en-US" sz="13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135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output and voltage adjustable , high output current</a:t>
            </a:r>
            <a:endParaRPr lang="en-US" altLang="zh-CN" sz="135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50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1" y="819150"/>
          <a:ext cx="8534399" cy="1447918"/>
        </p:xfrm>
        <a:graphic>
          <a:graphicData uri="http://schemas.openxmlformats.org/drawingml/2006/table">
            <a:tbl>
              <a:tblPr/>
              <a:tblGrid>
                <a:gridCol w="523772"/>
                <a:gridCol w="492962"/>
                <a:gridCol w="492962"/>
                <a:gridCol w="472422"/>
                <a:gridCol w="451882"/>
                <a:gridCol w="901065"/>
                <a:gridCol w="337140"/>
                <a:gridCol w="358775"/>
                <a:gridCol w="706120"/>
                <a:gridCol w="565150"/>
                <a:gridCol w="2646757"/>
                <a:gridCol w="585392"/>
              </a:tblGrid>
              <a:tr h="37909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PSRR/</a:t>
                      </a:r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noise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RF </a:t>
                      </a:r>
                      <a:r>
                        <a:rPr lang="en-US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1079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2774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HM1156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 RF 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1.2/1.5/1.8/2.5/2.8/3.0/3.3V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0.22V/ Vout=3.3V/       200mA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PSRR：75dB@1KHz</a:t>
                      </a:r>
                      <a:r>
                        <a:rPr lang="zh-CN" alt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dB@1MHz, low noise: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20µVRMS, low Vdrop: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mV@200mA，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 Iout current limiter,used in RF / Wireless products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DFN1*1-4 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5"/>
            </p:custDataLst>
          </p:nvPr>
        </p:nvSpPr>
        <p:spPr>
          <a:xfrm>
            <a:off x="304800" y="2343150"/>
            <a:ext cx="8625205" cy="838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High PSRR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Low noise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DFN1X1-4L 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 .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 bluetooth earphone/wireless charger/wireless module/joys/drone/airplane module etc..</a:t>
            </a:r>
            <a:endParaRPr lang="en-US" altLang="en-US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sp>
        <p:nvSpPr>
          <p:cNvPr id="7" name="TextBox 6"/>
          <p:cNvSpPr txBox="1"/>
          <p:nvPr>
            <p:custDataLst>
              <p:tags r:id="rId1"/>
            </p:custDataLst>
          </p:nvPr>
        </p:nvSpPr>
        <p:spPr>
          <a:xfrm>
            <a:off x="6381750" y="100330"/>
            <a:ext cx="7899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666753"/>
          <a:ext cx="8601075" cy="3378775"/>
        </p:xfrm>
        <a:graphic>
          <a:graphicData uri="http://schemas.openxmlformats.org/drawingml/2006/table">
            <a:tbl>
              <a:tblPr/>
              <a:tblGrid>
                <a:gridCol w="673735"/>
                <a:gridCol w="467360"/>
                <a:gridCol w="395605"/>
                <a:gridCol w="452120"/>
                <a:gridCol w="433070"/>
                <a:gridCol w="882015"/>
                <a:gridCol w="311150"/>
                <a:gridCol w="348615"/>
                <a:gridCol w="679450"/>
                <a:gridCol w="632460"/>
                <a:gridCol w="2716530"/>
                <a:gridCol w="608965"/>
              </a:tblGrid>
              <a:tr h="365248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input voltage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36" marR="5436" marT="543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353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HM75XXH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Vin LDO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25V</a:t>
                      </a:r>
                      <a:endParaRPr 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1.8/3.0/3.3/4.2/</a:t>
                      </a:r>
                    </a:p>
                    <a:p>
                      <a:pPr algn="ctr" fontAlgn="ctr"/>
                      <a:r>
                        <a:rPr 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  <a:endParaRPr 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current consumption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overshoot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HM75XXHB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Max Vin is 50V</a:t>
                      </a:r>
                      <a:r>
                        <a:rPr lang="zh-CN" alt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current consumption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HM73XXN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0.16V/Vout=3.3V/100mA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Vdrop:160</a:t>
                      </a:r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mV@100mA，Iout OCP , Vout SCP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thermal protection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overshoot</a:t>
                      </a:r>
                      <a:r>
                        <a:rPr lang="zh-CN" alt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use MLCC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HM73XXHB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1.5/1.8/2.0/2.5/2.8/3.0/3.3/3.6/4.0/4.5/5.0V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0.34V/Vout=3.3V/100mA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 is 40V , Vdrop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:340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Iout OCP , Vout SCP , 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 , no overshoot</a:t>
                      </a:r>
                      <a:r>
                        <a:rPr lang="zh-CN" alt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use MLCC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78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HM78XX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1.5/1.8/2.0/2.2/2.5/2.83.0/3.3/3.64.0/4.5/5.0V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0.26V/Vout=3.3V/100mA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Max Vin is 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 , </a:t>
                      </a:r>
                      <a:r>
                        <a:rPr lang="en-US" altLang="zh-CN" sz="8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current consumption</a:t>
                      </a:r>
                      <a:r>
                        <a:rPr lang="zh-CN" altLang="en-US" sz="8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8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output current is </a:t>
                      </a:r>
                      <a:r>
                        <a:rPr lang="en-US" altLang="zh-CN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8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 .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HM53XXB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1.8/3.0/3.6/5.0V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overshoot .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1.8/3.0/3.3/5.0V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0.35V/Vout=3.3V/100mA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overshoot on power on and short circuit recovering, Low Vdrop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 100mA，fast transient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Vout SCP , 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200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HM56XXB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LDO</a:t>
                      </a:r>
                      <a:endParaRPr lang="en-US" sz="8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3.0/3.3/3.6/5.0V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0.7V/Vout= 3.3V/100mA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 overshoot on power on and short circuit recovering, Low Vdrop</a:t>
                      </a:r>
                      <a:r>
                        <a:rPr lang="zh-CN" alt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：</a:t>
                      </a:r>
                      <a:r>
                        <a:rPr lang="en-US" altLang="zh-CN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700</a:t>
                      </a:r>
                      <a:r>
                        <a:rPr 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mV@ 100mA，fast transient</a:t>
                      </a:r>
                      <a:r>
                        <a:rPr lang="zh-CN" alt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Vout SCP , 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                  SOT-23-3L </a:t>
                      </a: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3"/>
            </p:custDataLst>
          </p:nvPr>
        </p:nvSpPr>
        <p:spPr>
          <a:xfrm>
            <a:off x="304800" y="4171950"/>
            <a:ext cx="8422005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 lnSpcReduction="10000"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5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35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 input voltage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Low quiescent current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overshoot on power on function void to breakdown chip it powered .</a:t>
            </a: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3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3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3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USB PD/Type –C adapter powered or  other high input voltage powered application</a:t>
            </a:r>
            <a:endParaRPr kumimoji="0" lang="en-US" altLang="zh-CN" sz="135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350" b="0" i="0" kern="1200" cap="none" spc="0" normalizeH="0" baseline="0" noProof="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305550" y="100330"/>
            <a:ext cx="77787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228600" y="3333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590550"/>
          <a:ext cx="8531225" cy="3112722"/>
        </p:xfrm>
        <a:graphic>
          <a:graphicData uri="http://schemas.openxmlformats.org/drawingml/2006/table">
            <a:tbl>
              <a:tblPr/>
              <a:tblGrid>
                <a:gridCol w="713105"/>
                <a:gridCol w="721360"/>
                <a:gridCol w="452755"/>
                <a:gridCol w="377825"/>
                <a:gridCol w="452755"/>
                <a:gridCol w="981710"/>
                <a:gridCol w="301625"/>
                <a:gridCol w="382270"/>
                <a:gridCol w="770890"/>
                <a:gridCol w="572135"/>
                <a:gridCol w="2022475"/>
                <a:gridCol w="782320"/>
              </a:tblGrid>
              <a:tr h="324000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5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input voltage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02" marR="5502" marT="550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1783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HM78XXM5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Vin  Enable 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1.5/1.8/2.0/2.2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2.5/2.8/3.0/3.3/ 3.6/4.0/4.5/5.0V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2.0uA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0.26V/Vout=3.3V/100mA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Vin is 18V,low current consumption,Max Iout is 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mA.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HM73XXHB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 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1.8/2.0/2.5/2.8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3.0/3.3/4.0/4.5/ 5.0V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0.34V/Vout=3.3V/100mA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Vdrop:340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mV@100mA，Iout OCP, Vout SCP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thermal protection, no overshoot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use MLCC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SOT-25/ DFN1X1-4L 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HM54XXBM5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 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1.8/3.0/3.3/5.0V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0.35V/Vout=3.3V/100mA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overshoot on power on and short circuit recovering, Low Vdrop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</a:t>
                      </a:r>
                      <a:r>
                        <a:rPr 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mV@ 100mA，fast transient</a:t>
                      </a:r>
                      <a:r>
                        <a:rPr lang="zh-CN" altLang="en-US" sz="8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Vout SCP , 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HM56XXBM5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 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3.0/3.3/3.6/5.0V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0.7V/Vout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 3.3V/100mA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 overshoot on power on and short circuit recovering, Low Vdrop</a:t>
                      </a:r>
                      <a:r>
                        <a:rPr lang="zh-CN" alt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：</a:t>
                      </a:r>
                      <a:r>
                        <a:rPr lang="en-US" altLang="zh-CN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700</a:t>
                      </a:r>
                      <a:r>
                        <a:rPr 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mV@ 100mA，fast transient</a:t>
                      </a:r>
                      <a:r>
                        <a:rPr lang="zh-CN" altLang="en-US" sz="8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Vout SCP , </a:t>
                      </a:r>
                      <a:r>
                        <a:rPr lang="en-US" altLang="zh-CN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</a:t>
                      </a:r>
                      <a:endParaRPr lang="zh-CN" altLang="en-US" sz="8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36" marR="5436" marT="543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5502" marR="5502" marT="550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76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HM6240/      E/D/D8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Vin  Enable </a:t>
                      </a: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LDO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±1.5%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23uA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2.8V/Vout= 3.3V/50mA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Cin=Cout=10uF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Thermal protection. Vout SCP ,OCP ,use MLCC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ESOP8/ DFN2X2-6L/ DFN3X3-8L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4"/>
            </p:custDataLst>
          </p:nvPr>
        </p:nvSpPr>
        <p:spPr>
          <a:xfrm>
            <a:off x="304800" y="3790950"/>
            <a:ext cx="9031605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High input voltage,Enable,low </a:t>
            </a:r>
            <a:r>
              <a:rPr 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Iq</a:t>
            </a:r>
            <a:r>
              <a:rPr lang="zh-CN" alt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 overshoot on power on function void to breakdown chip it powered </a:t>
            </a:r>
            <a:r>
              <a:rPr lang="zh-CN" alt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56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HM73XXHB have DFN1X1-4L package,HM6240 have DFN2X2-6L/DFN3X3-8L package,idea for 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ultra-light and ultra-thin products </a:t>
            </a:r>
            <a:r>
              <a:rPr lang="zh-CN" alt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56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HM6240 directly replace TPS7A4001/RT9072,lower price than them</a:t>
            </a:r>
            <a:r>
              <a:rPr lang="zh-CN" alt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。</a:t>
            </a:r>
            <a:endParaRPr lang="en-US" altLang="zh-CN" sz="56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Application</a:t>
            </a:r>
            <a:r>
              <a:rPr lang="zh-CN" altLang="en-US" sz="5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5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USB PD/Type –C adapter powered or  other high input voltage powered application.</a:t>
            </a:r>
            <a:endParaRPr kumimoji="0" lang="en-US" altLang="zh-CN" sz="560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defTabSz="685800">
              <a:spcBef>
                <a:spcPct val="15000"/>
              </a:spcBef>
              <a:defRPr/>
            </a:pPr>
            <a:endParaRPr lang="en-US" altLang="zh-CN" sz="56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076950" y="100330"/>
            <a:ext cx="7880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LDO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LDO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895350"/>
          <a:ext cx="8511540" cy="2136885"/>
        </p:xfrm>
        <a:graphic>
          <a:graphicData uri="http://schemas.openxmlformats.org/drawingml/2006/table">
            <a:tbl>
              <a:tblPr/>
              <a:tblGrid>
                <a:gridCol w="701040"/>
                <a:gridCol w="821690"/>
                <a:gridCol w="403225"/>
                <a:gridCol w="416560"/>
                <a:gridCol w="415290"/>
                <a:gridCol w="884555"/>
                <a:gridCol w="677545"/>
                <a:gridCol w="571500"/>
                <a:gridCol w="798830"/>
                <a:gridCol w="866775"/>
                <a:gridCol w="1061085"/>
                <a:gridCol w="893445"/>
              </a:tblGrid>
              <a:tr h="377825">
                <a:tc gridSpan="12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output current and high input voltage</a:t>
                      </a:r>
                      <a:r>
                        <a:rPr lang="zh-CN" alt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5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LDO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896" marR="6896" marT="68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Vin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120" marR="5120" marT="512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AMS1117B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Iout High Vin LDO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1.2/1.5/1.8/2.5/3.3/5.0/ADJ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  <a:endParaRPr lang="en-US" altLang="zh-CN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1.2V/Vout= 3.3V/100mA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Cin=Cout =10uF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SOT-223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HM1084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Iout High Vin LDO</a:t>
                      </a:r>
                      <a:endParaRPr 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22V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3.3V/ADJ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1.0V/Vout= 3.3V/100mA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Cout=220uF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TO-252 / </a:t>
                      </a:r>
                    </a:p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TO-263</a:t>
                      </a:r>
                    </a:p>
                  </a:txBody>
                  <a:tcPr marL="6896" marR="6896" marT="68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HM2940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Iout High Vin LDO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26V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0.5V/Vout= 5.0V/1A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Cin=47uF/ Cout=22uF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Vout SCP , Iout OCP ,thermal protection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TO-263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副标题 11"/>
          <p:cNvSpPr txBox="1"/>
          <p:nvPr>
            <p:custDataLst>
              <p:tags r:id="rId3"/>
            </p:custDataLst>
          </p:nvPr>
        </p:nvSpPr>
        <p:spPr>
          <a:xfrm>
            <a:off x="228600" y="3333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副标题 11"/>
          <p:cNvSpPr txBox="1"/>
          <p:nvPr>
            <p:custDataLst>
              <p:tags r:id="rId4"/>
            </p:custDataLst>
          </p:nvPr>
        </p:nvSpPr>
        <p:spPr>
          <a:xfrm>
            <a:off x="304800" y="3333750"/>
            <a:ext cx="8650605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AMS1117B : Max input voltage : 24V, precision : 1% ;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High input voltage or high output current application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.    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076950" y="100330"/>
            <a:ext cx="11163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95800" y="1598098"/>
            <a:ext cx="3962400" cy="1102712"/>
          </a:xfrm>
        </p:spPr>
        <p:txBody>
          <a:bodyPr/>
          <a:lstStyle/>
          <a:p>
            <a:r>
              <a:rPr lang="en-US" altLang="zh-CN" dirty="0" smtClean="0"/>
              <a:t>DC-DC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685800" y="28003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590550"/>
          <a:ext cx="8534276" cy="2037344"/>
        </p:xfrm>
        <a:graphic>
          <a:graphicData uri="http://schemas.openxmlformats.org/drawingml/2006/table">
            <a:tbl>
              <a:tblPr/>
              <a:tblGrid>
                <a:gridCol w="844550"/>
                <a:gridCol w="1133475"/>
                <a:gridCol w="557530"/>
                <a:gridCol w="703580"/>
                <a:gridCol w="591385"/>
                <a:gridCol w="331144"/>
                <a:gridCol w="366751"/>
                <a:gridCol w="493751"/>
                <a:gridCol w="1888673"/>
                <a:gridCol w="1623437"/>
              </a:tblGrid>
              <a:tr h="357769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input voltage</a:t>
                      </a:r>
                      <a:r>
                        <a:rPr lang="zh-CN" alt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Syn-rectification buck </a:t>
                      </a:r>
                      <a:r>
                        <a:rPr sz="1500" b="1" i="0" u="none" strike="noStrike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</a:t>
                      </a:r>
                      <a:r>
                        <a:rPr lang="en-US" sz="1500" b="1" i="0" u="none" strike="noStrike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converter </a:t>
                      </a:r>
                      <a:r>
                        <a:rPr sz="1500" b="1" i="0" u="none" strike="noStrike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47004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58991"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HM3410/D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buck</a:t>
                      </a:r>
                      <a:endParaRPr lang="en-US" altLang="zh-CN" sz="95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1.2A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2.5V-5.5V Max </a:t>
                      </a: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6.5</a:t>
                      </a: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0.6V-Vin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±2%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Built-in MOS,soft-start,SCP, PFM/PWM mode auto change, support 100% duty cycle .</a:t>
                      </a:r>
                      <a:endParaRPr lang="zh-CN" alt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SOT23-5/DFN2X2-6L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58991"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HM3420/B/D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buck</a:t>
                      </a:r>
                      <a:endParaRPr lang="en-US" altLang="zh-CN" sz="95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2.0A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2.5V-5.5V Max</a:t>
                      </a: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6.5</a:t>
                      </a: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0.6V-Vin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±2%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1.5MHz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Built-in MOS,soft-start,SCP, PFM/PWM mode auto change, support 100% duty cycle .</a:t>
                      </a:r>
                      <a:endParaRPr lang="zh-CN" alt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SOT23-6/SOT23-5    DFN2X2-6L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2620"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HM3430/A/E/D/D8/D10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buck</a:t>
                      </a:r>
                      <a:endParaRPr lang="en-US" altLang="zh-CN" sz="95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3.0A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2.5V-6.0V Max </a:t>
                      </a: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6.5</a:t>
                      </a: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0.6V-Vin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±2%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35uA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1.0MHz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Built-in MOS,soft-start,SCP, PFM/PWM mode auto change, support 100% duty cycle .</a:t>
                      </a:r>
                      <a:endParaRPr lang="zh-CN" alt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SOT23-5/SOT23-6              ESOP8/DFN2X2-6L/             DFN2X2-8L/DFN3X3-10L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4"/>
            </p:custDataLst>
          </p:nvPr>
        </p:nvSpPr>
        <p:spPr>
          <a:xfrm>
            <a:off x="279400" y="2724150"/>
            <a:ext cx="8650605" cy="390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Advantage</a:t>
            </a:r>
            <a:r>
              <a:rPr lang="zh-CN" altLang="en-US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DFN2X2-6L/DFN2X2-8L/DFN3X3-10L 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</a:t>
            </a:r>
          </a:p>
          <a:p>
            <a:pPr defTabSz="685800">
              <a:spcBef>
                <a:spcPct val="15000"/>
              </a:spcBef>
              <a:defRPr/>
            </a:pPr>
            <a:endParaRPr kumimoji="0" lang="en-US" altLang="zh-CN" sz="140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04800" y="3213775"/>
          <a:ext cx="8468995" cy="1270640"/>
        </p:xfrm>
        <a:graphic>
          <a:graphicData uri="http://schemas.openxmlformats.org/drawingml/2006/table">
            <a:tbl>
              <a:tblPr/>
              <a:tblGrid>
                <a:gridCol w="815340"/>
                <a:gridCol w="621665"/>
                <a:gridCol w="582295"/>
                <a:gridCol w="737870"/>
                <a:gridCol w="1510030"/>
                <a:gridCol w="457200"/>
                <a:gridCol w="457200"/>
                <a:gridCol w="457200"/>
                <a:gridCol w="2027555"/>
                <a:gridCol w="802640"/>
              </a:tblGrid>
              <a:tr h="358775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input voltage</a:t>
                      </a:r>
                      <a:r>
                        <a:rPr lang="zh-CN" altLang="en-US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buck </a:t>
                      </a:r>
                      <a:r>
                        <a:rPr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DC-DC</a:t>
                      </a:r>
                      <a:r>
                        <a:rPr lang="en-US"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converter </a:t>
                      </a:r>
                      <a:r>
                        <a:rPr sz="150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HM2259/D</a:t>
                      </a:r>
                      <a:endParaRPr 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buck</a:t>
                      </a:r>
                      <a:endParaRPr lang="en-US" altLang="zh-CN" sz="950" b="1" kern="1200" dirty="0" smtClean="0">
                        <a:solidFill>
                          <a:schemeClr val="bg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  <a:sym typeface="+mn-ea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4.5-16V</a:t>
                      </a:r>
                      <a:r>
                        <a:rPr lang="en-US" sz="950" b="1" kern="1200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， </a:t>
                      </a:r>
                      <a:r>
                        <a:rPr lang="zh-CN" altLang="en-US" sz="950" b="1" kern="1200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耐</a:t>
                      </a:r>
                      <a:r>
                        <a:rPr lang="zh-CN" alt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压</a:t>
                      </a: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zh-CN" altLang="en-US" sz="950" b="1" kern="1200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可</a:t>
                      </a:r>
                      <a:r>
                        <a:rPr lang="zh-CN" alt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调输出   </a:t>
                      </a: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0.6</a:t>
                      </a: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V-Vin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0.4mA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520K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altLang="zh-CN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Built-in MOS,PWM mode, thermal protection ,soft-start, 2.4A current limiter .</a:t>
                      </a:r>
                      <a:endParaRPr lang="zh-CN" alt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ctr" defTabSz="685800" rtl="0" eaLnBrk="1" fontAlgn="b" latinLnBrk="0" hangingPunct="1">
                        <a:buNone/>
                      </a:pPr>
                      <a:r>
                        <a:rPr lang="en-US" sz="950" b="1" kern="1200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SOT23-6</a:t>
                      </a:r>
                      <a:r>
                        <a:rPr lang="en-US" sz="950" b="1" kern="1200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/ DFN2X2-6L</a:t>
                      </a:r>
                      <a:endParaRPr lang="en-US" sz="950" b="1" kern="1200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330200" y="4451350"/>
            <a:ext cx="8650605" cy="40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Advantage</a:t>
            </a:r>
            <a:r>
              <a:rPr lang="zh-CN" altLang="en-US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DFN2X2-6L 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</a:p>
          <a:p>
            <a:pPr defTabSz="685800">
              <a:spcBef>
                <a:spcPct val="15000"/>
              </a:spcBef>
              <a:defRPr/>
            </a:pPr>
            <a:endParaRPr kumimoji="0" lang="en-US" altLang="zh-CN" sz="140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076950" y="100330"/>
            <a:ext cx="11252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 smtClean="0">
                <a:solidFill>
                  <a:prstClr val="white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95800" y="1598098"/>
            <a:ext cx="3962400" cy="1102712"/>
          </a:xfrm>
        </p:spPr>
        <p:txBody>
          <a:bodyPr/>
          <a:lstStyle/>
          <a:p>
            <a:r>
              <a:rPr lang="en-US" altLang="zh-CN" dirty="0" smtClean="0"/>
              <a:t>DC-DC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8600" y="590550"/>
          <a:ext cx="8468995" cy="2510768"/>
        </p:xfrm>
        <a:graphic>
          <a:graphicData uri="http://schemas.openxmlformats.org/drawingml/2006/table">
            <a:tbl>
              <a:tblPr/>
              <a:tblGrid>
                <a:gridCol w="815340"/>
                <a:gridCol w="621665"/>
                <a:gridCol w="347980"/>
                <a:gridCol w="621030"/>
                <a:gridCol w="966470"/>
                <a:gridCol w="350520"/>
                <a:gridCol w="329565"/>
                <a:gridCol w="415290"/>
                <a:gridCol w="3198495"/>
                <a:gridCol w="802640"/>
              </a:tblGrid>
              <a:tr h="358775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Nonsyn-rectification buck </a:t>
                      </a:r>
                      <a:r>
                        <a:rPr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DC-DC</a:t>
                      </a:r>
                      <a:r>
                        <a:rPr lang="en-US"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converter </a:t>
                      </a:r>
                      <a:r>
                        <a:rPr sz="150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91" marR="6991" marT="6991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LM2596HV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Nonsyn buck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4.5-60V Max 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Fixed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          Adj: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1.2-57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input voltage,built-in switch 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，PWM mode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power standby mode , Istb is only 30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TO-263-5L/             TO-220-5L 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HM1509E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4.5-40V 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Fixed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               Adj: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1.23-37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switch，PWM mode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0-100% duty cycle .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HM1509HV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 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4.5-60V 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Fixed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V/3.3V/12V</a:t>
                      </a:r>
                    </a:p>
                    <a:p>
                      <a:pPr algn="ctr" fontAlgn="ctr"/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Adj:1.23-37V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5mA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150K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input voltage,built-in switch 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，PWM mode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power standby mode , Istb is only 30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uA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6991" marR="6991" marT="6991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HM2459F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4.5-55V Max 55V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Adj:0.795V-0.98Vin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2MHz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MOS，PWM mode，0-98% duty cycle，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thermal protection ,soft-start,SCP, current limiter .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SOT23-6/</a:t>
                      </a:r>
                    </a:p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副标题 11"/>
          <p:cNvSpPr txBox="1"/>
          <p:nvPr>
            <p:custDataLst>
              <p:tags r:id="rId3"/>
            </p:custDataLst>
          </p:nvPr>
        </p:nvSpPr>
        <p:spPr>
          <a:xfrm>
            <a:off x="304800" y="3409950"/>
            <a:ext cx="8650605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5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56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LM2596HV</a:t>
            </a:r>
            <a:r>
              <a:rPr lang="zh-CN" altLang="en-US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input voltage higher than LM2596 ,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LM2596(TI),lower price</a:t>
            </a:r>
            <a:r>
              <a:rPr lang="zh-CN" altLang="en-US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56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HM1509HV: 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input voltage higher than 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XL1509/AP1509 </a:t>
            </a:r>
            <a:r>
              <a:rPr lang="zh-CN" altLang="en-US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56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HM1509E</a:t>
            </a:r>
            <a:r>
              <a:rPr lang="zh-CN" altLang="en-US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output current higher than XL1509/AP1509 ,button radiator pad help heat radiation.</a:t>
            </a: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HM2459F</a:t>
            </a:r>
            <a:r>
              <a:rPr lang="zh-CN" altLang="en-US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MP2459/MP2451,low price,DFN2X2-6L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package 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r>
              <a:rPr lang="en-US" altLang="zh-CN" sz="56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</a:t>
            </a:r>
          </a:p>
          <a:p>
            <a:pPr defTabSz="685800">
              <a:spcBef>
                <a:spcPct val="15000"/>
              </a:spcBef>
              <a:defRPr/>
            </a:pP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076950" y="100330"/>
            <a:ext cx="113474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95800" y="1598098"/>
            <a:ext cx="3962400" cy="1102712"/>
          </a:xfrm>
        </p:spPr>
        <p:txBody>
          <a:bodyPr/>
          <a:lstStyle/>
          <a:p>
            <a:r>
              <a:rPr lang="en-US" altLang="zh-CN" dirty="0" smtClean="0"/>
              <a:t>DC-DC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685800" y="28003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675005"/>
          <a:ext cx="8534400" cy="3428320"/>
        </p:xfrm>
        <a:graphic>
          <a:graphicData uri="http://schemas.openxmlformats.org/drawingml/2006/table">
            <a:tbl>
              <a:tblPr/>
              <a:tblGrid>
                <a:gridCol w="601345"/>
                <a:gridCol w="484505"/>
                <a:gridCol w="332740"/>
                <a:gridCol w="675005"/>
                <a:gridCol w="843915"/>
                <a:gridCol w="358775"/>
                <a:gridCol w="407035"/>
                <a:gridCol w="869315"/>
                <a:gridCol w="3484245"/>
                <a:gridCol w="477520"/>
              </a:tblGrid>
              <a:tr h="360045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input voltage nonsyn-rectification buck </a:t>
                      </a:r>
                      <a:r>
                        <a:rPr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DC-DC</a:t>
                      </a:r>
                      <a:r>
                        <a:rPr lang="en-US"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converter </a:t>
                      </a:r>
                      <a:r>
                        <a:rPr sz="150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417" marR="5417" marT="54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HM3140E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12-90V              Max 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Default: 14.3V Adj,Vref:2.0V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Auto adjustable according to load variation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Pstby:50mW,support buck or buck-boost topu，soft-start，VDD UVP、VDD OVP , cycle by cycle current limit、output OVP、OTP、OCP , support nonisolate high voltage DC-DC buck application，can use in E-bicycle control board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HM3141E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8-100V              Max 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Adj,Vref : 2.0V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1.5%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Auto adjustable according to load variation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Pstby:50mW,support buck or buck-boost topu，soft-start，VDD UVP、VDD OVP , cycle by cycle current limit、output OVP、OTP、OCP , support nonisolate high voltage DC-DC buck application，can use in E-bicycle control board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355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HM3139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200V          Max 250V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Default: 12V Adj,Vref:2.0V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</a:t>
                      </a:r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.5%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2mA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Auto adjustable according to load variation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Pstby:50mW,support buck or buck-boost topu，soft-start，VDD UVP、VDD OVP , cycle by cycle current limit、output OVP、OTP、OCP , support non-isolate high voltage DC-DC buck application，can use in E-bicycle control board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5417" marR="5417" marT="54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HM3121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9-80V，     Max 105V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Adj,Vref : 0.8V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400uA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 KHz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 efficiency:95%, Iq:1uA, output SCP, thermal protection, </a:t>
                      </a: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support non-isolate high voltage DC-DC buck application，can use in E-bicycle control board . 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HM3122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Nonsyn buck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9-100V， Max 120V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Adj,Vref : 0.8V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400uA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 KHz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Top efficiency:95%, Iq:1uA, output SCP, thermal protection, support non-isolate high voltage DC-DC buck application，can use in E-bicycle control board .</a:t>
                      </a:r>
                      <a:endParaRPr lang="en-US" sz="9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4"/>
            </p:custDataLst>
          </p:nvPr>
        </p:nvSpPr>
        <p:spPr>
          <a:xfrm>
            <a:off x="304800" y="4298950"/>
            <a:ext cx="90824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i="0" kern="1200" cap="none" spc="0" normalizeH="0" baseline="0" noProof="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High input voltage: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100V-250V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 output current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1.0A-2.8A          </a:t>
            </a: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E-bicycle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/balance vehicle/scooter</a:t>
            </a:r>
            <a:r>
              <a:rPr lang="zh-CN" altLang="en-US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controller / Anti-theft alarm</a:t>
            </a:r>
            <a:endParaRPr kumimoji="0" lang="en-US" altLang="zh-CN" sz="1400" b="0" i="0" kern="1200" cap="none" spc="0" normalizeH="0" baseline="0" noProof="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ctrTitle"/>
          </p:nvPr>
        </p:nvSpPr>
        <p:spPr>
          <a:xfrm>
            <a:off x="304800" y="1581150"/>
            <a:ext cx="8610600" cy="237807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noAutofit/>
          </a:bodyPr>
          <a:lstStyle/>
          <a:p>
            <a:r>
              <a:rPr lang="en-US" altLang="zh-CN" sz="4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One-station / cost-effective power management / signal chain solution supplier</a:t>
            </a:r>
            <a: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综艺简体" panose="03000509000000000000" charset="-122"/>
                <a:ea typeface="方正综艺简体" panose="03000509000000000000" charset="-122"/>
                <a:cs typeface="方正综艺简体" panose="03000509000000000000" charset="-122"/>
              </a:rPr>
              <a:t/>
            </a:r>
            <a:br>
              <a:rPr lang="zh-CN" altLang="en-US" sz="36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方正综艺简体" panose="03000509000000000000" charset="-122"/>
                <a:ea typeface="方正综艺简体" panose="03000509000000000000" charset="-122"/>
                <a:cs typeface="方正综艺简体" panose="03000509000000000000" charset="-122"/>
              </a:rPr>
            </a:br>
            <a:endParaRPr lang="zh-CN" altLang="en-US" sz="3600" b="1" spc="300" dirty="0" smtClean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solidFill>
                <a:schemeClr val="bg2"/>
              </a:soli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方正综艺简体" panose="03000509000000000000" charset="-122"/>
              <a:ea typeface="方正综艺简体" panose="03000509000000000000" charset="-122"/>
              <a:cs typeface="方正综艺简体" panose="03000509000000000000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4419600" y="590550"/>
            <a:ext cx="1981200" cy="533400"/>
          </a:xfrm>
        </p:spPr>
        <p:txBody>
          <a:bodyPr>
            <a:normAutofit fontScale="90000"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300" kern="120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DC-DC</a:t>
            </a:r>
            <a:endParaRPr lang="zh-CN" altLang="zh-CN" sz="3300" kern="120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6000750" y="100330"/>
            <a:ext cx="112268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DC-DC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533400" y="42481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1" y="2691201"/>
          <a:ext cx="8534399" cy="1414422"/>
        </p:xfrm>
        <a:graphic>
          <a:graphicData uri="http://schemas.openxmlformats.org/drawingml/2006/table">
            <a:tbl>
              <a:tblPr/>
              <a:tblGrid>
                <a:gridCol w="632178"/>
                <a:gridCol w="754380"/>
                <a:gridCol w="350520"/>
                <a:gridCol w="456565"/>
                <a:gridCol w="803275"/>
                <a:gridCol w="355600"/>
                <a:gridCol w="330835"/>
                <a:gridCol w="487680"/>
                <a:gridCol w="2925472"/>
                <a:gridCol w="1437894"/>
              </a:tblGrid>
              <a:tr h="326390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boost </a:t>
                      </a:r>
                      <a:r>
                        <a:rPr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DC-DC</a:t>
                      </a:r>
                      <a:r>
                        <a:rPr lang="en-US" sz="1500" b="1" dirty="0" err="1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converter </a:t>
                      </a:r>
                      <a:r>
                        <a:rPr sz="150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1364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 smtClean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31364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HM6382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Syn-rectification boost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0.9V-5.0V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2.7/2.8/3.0/ 3.3/3.6/5.0V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±2%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15uA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300KHz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MOS，PFM mode ,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fixed output voltage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 SOT23-3L/ SOT-25/DFN2X2-6L </a:t>
                      </a:r>
                    </a:p>
                  </a:txBody>
                  <a:tcPr marL="6645" marR="6645" marT="664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5683"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0" i="0" u="none" strike="noStrike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45" marR="6645" marT="6645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4"/>
            </p:custDataLst>
          </p:nvPr>
        </p:nvSpPr>
        <p:spPr>
          <a:xfrm>
            <a:off x="304801" y="4070350"/>
            <a:ext cx="868680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XC6382/RT9261/HT77XX,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lower price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04800" y="742950"/>
          <a:ext cx="8458201" cy="1080045"/>
        </p:xfrm>
        <a:graphic>
          <a:graphicData uri="http://schemas.openxmlformats.org/drawingml/2006/table">
            <a:tbl>
              <a:tblPr/>
              <a:tblGrid>
                <a:gridCol w="712416"/>
                <a:gridCol w="670511"/>
                <a:gridCol w="498475"/>
                <a:gridCol w="1299210"/>
                <a:gridCol w="909955"/>
                <a:gridCol w="452836"/>
                <a:gridCol w="419068"/>
                <a:gridCol w="572727"/>
                <a:gridCol w="2923003"/>
              </a:tblGrid>
              <a:tr h="360045">
                <a:tc gridSpan="9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Switched-capacitor voltage converter Charge-pump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0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557" marR="7557" marT="755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 Range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Current concomption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Effi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0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HM7660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Charge pump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1.5V-10V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+/-1.5V to </a:t>
                      </a:r>
                      <a:r>
                        <a:rPr lang="en-US" altLang="zh-CN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+/-10</a:t>
                      </a:r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170uA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4KHz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98%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0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diode, use in Invert, Double, Divide circuit.</a:t>
                      </a:r>
                    </a:p>
                  </a:txBody>
                  <a:tcPr marL="7557" marR="7557" marT="755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6"/>
            </p:custDataLst>
          </p:nvPr>
        </p:nvSpPr>
        <p:spPr>
          <a:xfrm>
            <a:off x="304800" y="1962150"/>
            <a:ext cx="8641715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ICL7660/NJU7660 , lower price .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LCD module .</a:t>
            </a:r>
            <a:endParaRPr kumimoji="0" lang="en-US" altLang="zh-CN" sz="14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736465" y="100330"/>
            <a:ext cx="4130675" cy="46672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Li-ion battery protection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  <a:p>
            <a:pPr>
              <a:buNone/>
            </a:pP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锂电保护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590550"/>
          <a:ext cx="8534400" cy="2267585"/>
        </p:xfrm>
        <a:graphic>
          <a:graphicData uri="http://schemas.openxmlformats.org/drawingml/2006/table">
            <a:tbl>
              <a:tblPr/>
              <a:tblGrid>
                <a:gridCol w="848360"/>
                <a:gridCol w="1130885"/>
                <a:gridCol w="513080"/>
                <a:gridCol w="420370"/>
                <a:gridCol w="506095"/>
                <a:gridCol w="464185"/>
                <a:gridCol w="452986"/>
                <a:gridCol w="559435"/>
                <a:gridCol w="803275"/>
                <a:gridCol w="495745"/>
                <a:gridCol w="344465"/>
                <a:gridCol w="582930"/>
                <a:gridCol w="630555"/>
                <a:gridCol w="782033"/>
              </a:tblGrid>
              <a:tr h="360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cell Li-ion battery protection 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161616"/>
                          </a:solidFill>
                          <a:latin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discharge sele-reverse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“0V battery” charging</a:t>
                      </a:r>
                      <a:endParaRPr lang="zh-CN" altLang="en-US" sz="950" b="1" i="0" u="none" strike="noStrike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HM5415ARA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5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High precision 1 cell Li-ion battery protection IC</a:t>
                      </a:r>
                      <a:endParaRPr 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precision</a:t>
                      </a:r>
                      <a:endParaRPr lang="zh-CN" alt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HM5415ASA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5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4.35V </a:t>
                      </a:r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precision 1 cell Li-ion battery protection IC</a:t>
                      </a:r>
                      <a:endParaRPr 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4.425V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4.225V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precision</a:t>
                      </a:r>
                      <a:endParaRPr lang="zh-CN" alt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   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HM5415ABA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precision 1 cell LFP battery protection IC</a:t>
                      </a:r>
                      <a:endParaRPr 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2.2uA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3.75V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3.58V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2.3V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precision</a:t>
                      </a:r>
                      <a:endParaRPr lang="zh-CN" altLang="en-US" sz="95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</a:rPr>
                        <a:t>SOT-26/          DFN2X2-6L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6" name="表格 1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3333750"/>
          <a:ext cx="8495665" cy="1143000"/>
        </p:xfrm>
        <a:graphic>
          <a:graphicData uri="http://schemas.openxmlformats.org/drawingml/2006/table">
            <a:tbl>
              <a:tblPr/>
              <a:tblGrid>
                <a:gridCol w="859790"/>
                <a:gridCol w="1028065"/>
                <a:gridCol w="580390"/>
                <a:gridCol w="578485"/>
                <a:gridCol w="492760"/>
                <a:gridCol w="568325"/>
                <a:gridCol w="462280"/>
                <a:gridCol w="481965"/>
                <a:gridCol w="823595"/>
                <a:gridCol w="455295"/>
                <a:gridCol w="456565"/>
                <a:gridCol w="1007110"/>
                <a:gridCol w="701040"/>
              </a:tblGrid>
              <a:tr h="342265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 cells Li-ion battery protection IC</a:t>
                      </a:r>
                      <a:endParaRPr lang="en-US" sz="1500" b="1" i="0" u="none" strike="noStrike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368" marR="6368" marT="6368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discharge sele-reverse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“0V battery” charging</a:t>
                      </a:r>
                      <a:endParaRPr lang="zh-CN" altLang="en-US" sz="950" b="1" i="0" u="none" strike="noStrike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  <a:r>
                        <a:rPr lang="zh-CN" alt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HM5208FM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2 cells Li-ion battery protection IC</a:t>
                      </a:r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1.5-15V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7uA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4.28V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4.08V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5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允许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 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7" name="副标题 11"/>
          <p:cNvSpPr txBox="1"/>
          <p:nvPr>
            <p:custDataLst>
              <p:tags r:id="rId4"/>
            </p:custDataLst>
          </p:nvPr>
        </p:nvSpPr>
        <p:spPr>
          <a:xfrm>
            <a:off x="304800" y="2876550"/>
            <a:ext cx="8804910" cy="533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HM5415 high precision,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S8261/R5402/ HY2111/HY2116/HY2113/HY2112, lower price ;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DFN2X2-6L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8" name="副标题 11"/>
          <p:cNvSpPr txBox="1"/>
          <p:nvPr>
            <p:custDataLst>
              <p:tags r:id="rId5"/>
            </p:custDataLst>
          </p:nvPr>
        </p:nvSpPr>
        <p:spPr>
          <a:xfrm>
            <a:off x="721995" y="4400550"/>
            <a:ext cx="6617970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279400" y="4552950"/>
            <a:ext cx="7061200" cy="393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R5460/S8242/MM3320/MM3220/HY2120CB, lower price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705350" y="100330"/>
            <a:ext cx="4122420" cy="41529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Li-ion battery protection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  <a:p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  <a:p>
            <a:pPr>
              <a:buNone/>
            </a:pP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3733800" y="666750"/>
            <a:ext cx="5105400" cy="3640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锂电保护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5" name="副标题 11"/>
          <p:cNvSpPr txBox="1"/>
          <p:nvPr>
            <p:custDataLst>
              <p:tags r:id="rId2"/>
            </p:custDataLst>
          </p:nvPr>
        </p:nvSpPr>
        <p:spPr>
          <a:xfrm>
            <a:off x="228600" y="4171950"/>
            <a:ext cx="8839200" cy="863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en-US" altLang="zh-CN" sz="1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Advantage</a:t>
            </a:r>
            <a:r>
              <a:rPr lang="zh-CN" altLang="en-US" sz="1500" b="1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DW03:  built-in RC , outside have no compinent , DFN2X2-6L 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r>
              <a:rPr lang="zh-CN" altLang="en-US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500" dirty="0" smtClean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Others : It </a:t>
            </a:r>
            <a:r>
              <a:rPr lang="en-US" altLang="zh-CN" sz="15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no need activate when connect cell ,this special function </a:t>
            </a:r>
            <a:r>
              <a:rPr lang="zh-CN" altLang="en-US" sz="1500" dirty="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5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Power bank/E-cigarettes/TWS bluetooth earphone/smart watch/smart ring/smart wearable etc ..</a:t>
            </a:r>
            <a:endParaRPr kumimoji="0" lang="en-US" altLang="zh-CN" sz="145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81000" y="742947"/>
          <a:ext cx="8305801" cy="3158490"/>
        </p:xfrm>
        <a:graphic>
          <a:graphicData uri="http://schemas.openxmlformats.org/drawingml/2006/table">
            <a:tbl>
              <a:tblPr/>
              <a:tblGrid>
                <a:gridCol w="644525"/>
                <a:gridCol w="1051560"/>
                <a:gridCol w="302260"/>
                <a:gridCol w="424180"/>
                <a:gridCol w="412750"/>
                <a:gridCol w="423545"/>
                <a:gridCol w="441325"/>
                <a:gridCol w="349885"/>
                <a:gridCol w="569595"/>
                <a:gridCol w="325755"/>
                <a:gridCol w="326390"/>
                <a:gridCol w="580390"/>
                <a:gridCol w="457200"/>
                <a:gridCol w="709295"/>
                <a:gridCol w="1287146"/>
              </a:tblGrid>
              <a:tr h="373591">
                <a:tc gridSpan="15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Li-ion battery protection IC / integrated MOSFET</a:t>
                      </a:r>
                    </a:p>
                    <a:p>
                      <a:pPr algn="l" fontAlgn="ctr"/>
                      <a:r>
                        <a:rPr lang="zh-CN" altLang="en-US" sz="6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  <a:endParaRPr lang="zh-CN" altLang="en-US" sz="600" b="0" i="0" u="none" strike="noStrike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596" marR="5596" marT="5596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373637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Vocr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Vodr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discharge sele-reverse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SCP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“0V battery” charging</a:t>
                      </a:r>
                      <a:endParaRPr lang="zh-CN" altLang="en-US" sz="950" b="1" i="0" u="none" strike="noStrike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 Rdson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368" marR="6368" marT="6368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735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DW03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cell </a:t>
                      </a:r>
                    </a:p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integrated MOS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3.5A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45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RC outside no component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SOT23-5L/SOT23-3L DFN2X2-6L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HM5430/D/D4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cell 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integrated MOS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Power on no need activate</a:t>
                      </a:r>
                      <a:endParaRPr lang="zh-CN" alt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SOT23-5L/DFN2X2-6L DFN1X1-4L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HM5431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cell 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integrated MOS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1.7uA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2.45V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3.8A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48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Power on no need activate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82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HM5501/DR/MR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cell 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integrated MOS</a:t>
                      </a:r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1.3uA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Power on no need activate</a:t>
                      </a:r>
                      <a:r>
                        <a:rPr lang="zh-CN" alt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DFN1X1-4L/DFN2X2-6L SOT23-5L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HM5511B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cell 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integrated MOS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1.4uA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4.3V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4.1V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0.8A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Power on no need activate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3591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HM5460 ANZ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1 cell 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rtl="0" fontAlgn="ctr"/>
                      <a:r>
                        <a:rPr lang="en-US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integrated MOS</a:t>
                      </a:r>
                      <a:endParaRPr lang="en-US" sz="900" b="1" i="0" u="none" strike="noStrike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1.5uA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4.275V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4.075V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2.8V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3.0V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OK/ 0.4A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OK</a:t>
                      </a:r>
                      <a:r>
                        <a:rPr lang="zh-CN" alt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54  mohm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Power on no need activate</a:t>
                      </a:r>
                      <a:r>
                        <a:rPr lang="zh-CN" altLang="en-US" sz="900" b="1" i="0" u="none" strike="noStrike" dirty="0" smtClean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 dirty="0">
                        <a:solidFill>
                          <a:srgbClr val="333333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333333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DFN1X1-4L/SOT23-3L </a:t>
                      </a:r>
                    </a:p>
                  </a:txBody>
                  <a:tcPr marL="5596" marR="5596" marT="5596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248150" y="100330"/>
            <a:ext cx="483997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LED  lighting/ LED display</a:t>
            </a:r>
            <a:r>
              <a:rPr lang="zh-CN" altLang="en-US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 </a:t>
            </a: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drive IC</a:t>
            </a: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848600" y="1598098"/>
            <a:ext cx="609600" cy="1102712"/>
          </a:xfrm>
        </p:spPr>
        <p:txBody>
          <a:bodyPr>
            <a:normAutofit fontScale="90000"/>
          </a:bodyPr>
          <a:lstStyle/>
          <a:p>
            <a:pPr marL="0" marR="0" indent="0" algn="ctr" defTabSz="6858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3300" b="1" i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LED</a:t>
            </a:r>
            <a:r>
              <a:rPr lang="zh-CN" altLang="en-US" sz="3300" b="1" i="0" kern="1200" baseline="0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照明</a:t>
            </a:r>
            <a:endParaRPr lang="zh-CN" altLang="zh-CN" sz="3300" b="1" i="0" kern="1200" baseline="0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36855" y="2190750"/>
          <a:ext cx="8602980" cy="1109345"/>
        </p:xfrm>
        <a:graphic>
          <a:graphicData uri="http://schemas.openxmlformats.org/drawingml/2006/table">
            <a:tbl>
              <a:tblPr/>
              <a:tblGrid>
                <a:gridCol w="577215"/>
                <a:gridCol w="1619250"/>
                <a:gridCol w="628015"/>
                <a:gridCol w="335280"/>
                <a:gridCol w="592455"/>
                <a:gridCol w="743585"/>
                <a:gridCol w="3482975"/>
                <a:gridCol w="624205"/>
              </a:tblGrid>
              <a:tr h="32766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 lamp </a:t>
                      </a:r>
                      <a:r>
                        <a:rPr lang="en-US" altLang="zh-CN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&amp; bulblamp driver 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24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Dimming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HM9910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DC/DC AC/DC LED driver IC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10V-600V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Adj, Max 300</a:t>
                      </a:r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KHz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PWM / analog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External MOS, used in driving LED string series of one to several hundred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LEDs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535"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900" b="1" i="0" u="none" strike="noStrike" dirty="0">
                        <a:solidFill>
                          <a:srgbClr val="171717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36855" y="3709670"/>
          <a:ext cx="8602980" cy="724000"/>
        </p:xfrm>
        <a:graphic>
          <a:graphicData uri="http://schemas.openxmlformats.org/drawingml/2006/table">
            <a:tbl>
              <a:tblPr/>
              <a:tblGrid>
                <a:gridCol w="829310"/>
                <a:gridCol w="1200150"/>
                <a:gridCol w="819785"/>
                <a:gridCol w="895350"/>
                <a:gridCol w="588010"/>
                <a:gridCol w="678815"/>
                <a:gridCol w="2910205"/>
                <a:gridCol w="681355"/>
              </a:tblGrid>
              <a:tr h="3048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 desklamp</a:t>
                      </a:r>
                      <a:r>
                        <a:rPr lang="zh-CN" altLang="en-US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driver 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8467" marR="8467" marT="846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03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Dimming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HM9921/2/3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DC/DC AC/DC LED driver IC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20V-400V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20/50/30mA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---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MOS，output current is internally fixed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external circuit is simple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 </a:t>
                      </a:r>
                    </a:p>
                  </a:txBody>
                  <a:tcPr marL="8467" marR="8467" marT="846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4"/>
            </p:custDataLst>
          </p:nvPr>
        </p:nvSpPr>
        <p:spPr>
          <a:xfrm>
            <a:off x="228600" y="4476750"/>
            <a:ext cx="8458200" cy="6229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35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Advantage</a:t>
            </a:r>
            <a:r>
              <a:rPr lang="zh-CN" altLang="en-US" sz="135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HV9921/2/3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lower price than it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35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Application</a:t>
            </a:r>
            <a:r>
              <a:rPr lang="zh-CN" altLang="en-US" sz="135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 desklamp</a:t>
            </a:r>
            <a:endParaRPr lang="en-US" altLang="zh-CN" sz="1350" dirty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228600" y="560300"/>
          <a:ext cx="8610602" cy="1021080"/>
        </p:xfrm>
        <a:graphic>
          <a:graphicData uri="http://schemas.openxmlformats.org/drawingml/2006/table">
            <a:tbl>
              <a:tblPr/>
              <a:tblGrid>
                <a:gridCol w="641985"/>
                <a:gridCol w="569595"/>
                <a:gridCol w="594360"/>
                <a:gridCol w="353695"/>
                <a:gridCol w="348615"/>
                <a:gridCol w="337820"/>
                <a:gridCol w="425450"/>
                <a:gridCol w="582930"/>
                <a:gridCol w="2575560"/>
                <a:gridCol w="2180592"/>
              </a:tblGrid>
              <a:tr h="324000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DC-DC buck</a:t>
                      </a:r>
                      <a:r>
                        <a:rPr lang="zh-CN" altLang="en-US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r>
                        <a:rPr lang="en-US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LED driver </a:t>
                      </a:r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765" marR="5765" marT="57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765" marR="5765" marT="576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Effi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Dimming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HM4115A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Buck LED drive IC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5.5-30V, Max </a:t>
                      </a:r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</a:t>
                      </a:r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4%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0.96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PWM/   analog</a:t>
                      </a:r>
                      <a:r>
                        <a:rPr lang="zh-CN" altLang="en-US" sz="900" b="1" i="0" u="none" strike="noStrike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MOS, Iled adjustable, </a:t>
                      </a:r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smart thermal protection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Vdrop , no overshoot</a:t>
                      </a:r>
                      <a:r>
                        <a:rPr lang="zh-CN" alt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262626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SOT89-5/ESOP-8/SOT23-5/                           DFN2X2-6L/DFN2X2-8L/DFN3X3-8L</a:t>
                      </a:r>
                    </a:p>
                  </a:txBody>
                  <a:tcPr marL="5765" marR="5765" marT="576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228600" y="1504950"/>
            <a:ext cx="8077200" cy="685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High driving current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1.5A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Many package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DFN2X2-6L/DFN2X2-8L/DFN3X3-8L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2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 spotlight / E-bicycle LED light</a:t>
            </a:r>
            <a:endParaRPr kumimoji="0" lang="en-US" altLang="zh-CN" sz="9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" name="副标题 11"/>
          <p:cNvSpPr txBox="1"/>
          <p:nvPr>
            <p:custDataLst>
              <p:tags r:id="rId7"/>
            </p:custDataLst>
          </p:nvPr>
        </p:nvSpPr>
        <p:spPr>
          <a:xfrm>
            <a:off x="228600" y="3105150"/>
            <a:ext cx="8077200" cy="5956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HV9910 , lower price than it</a:t>
            </a:r>
            <a:endParaRPr kumimoji="0" lang="en-US" altLang="zh-CN" sz="135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LED lamp / LED bulblamp</a:t>
            </a:r>
            <a:endParaRPr kumimoji="0" lang="en-US" altLang="zh-CN" sz="135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543550" y="100330"/>
            <a:ext cx="22078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Signal chain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81000" y="2571750"/>
          <a:ext cx="8364855" cy="1757695"/>
        </p:xfrm>
        <a:graphic>
          <a:graphicData uri="http://schemas.openxmlformats.org/drawingml/2006/table">
            <a:tbl>
              <a:tblPr/>
              <a:tblGrid>
                <a:gridCol w="560070"/>
                <a:gridCol w="566420"/>
                <a:gridCol w="661670"/>
                <a:gridCol w="435610"/>
                <a:gridCol w="446405"/>
                <a:gridCol w="509905"/>
                <a:gridCol w="569595"/>
                <a:gridCol w="574040"/>
                <a:gridCol w="519430"/>
                <a:gridCol w="2908300"/>
                <a:gridCol w="613410"/>
              </a:tblGrid>
              <a:tr h="353695">
                <a:tc gridSpan="11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voltage and low consumption comparator</a:t>
                      </a:r>
                      <a:r>
                        <a:rPr lang="zh-CN" altLang="en-US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17" marR="5817" marT="581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Vsat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Tres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LMV331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 IC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 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25mA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68V/mV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voltage and low consumption single comparator IC，Vcm :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mV，push-pull output , low Ib :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pA(typical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），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Topr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：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-40℃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to+85℃，ESD(HBM) : 2KV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LMV393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Comp IC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 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25mA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0.6mV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68V/mV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150mV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Low voltage and low consumption dual comparator IC，Vcm : 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200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mV，push-pull output , low Ib : 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6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pA(typical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），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Topr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：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-40℃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to+85℃，ESD(HBM) : 2KV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SOP-8/ MSOP-8</a:t>
                      </a:r>
                    </a:p>
                  </a:txBody>
                  <a:tcPr marL="5817" marR="5817" marT="581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3"/>
            </p:custDataLst>
          </p:nvPr>
        </p:nvSpPr>
        <p:spPr>
          <a:xfrm>
            <a:off x="950595" y="18859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副标题 11"/>
          <p:cNvSpPr txBox="1"/>
          <p:nvPr>
            <p:custDataLst>
              <p:tags r:id="rId4"/>
            </p:custDataLst>
          </p:nvPr>
        </p:nvSpPr>
        <p:spPr>
          <a:xfrm>
            <a:off x="381000" y="4476750"/>
            <a:ext cx="8458200" cy="437515"/>
          </a:xfrm>
          <a:prstGeom prst="rect">
            <a:avLst/>
          </a:prstGeom>
        </p:spPr>
        <p:txBody>
          <a:bodyPr vert="horz" lIns="91440" tIns="45720" rIns="91440" bIns="45720" rtlCol="0">
            <a:normAutofit fontScale="750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Advantage</a:t>
            </a:r>
            <a:r>
              <a:rPr lang="zh-CN" altLang="en-US" sz="1400" b="1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TI products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lower price than it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 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LMV393 : MSOP8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5"/>
            </p:custDataLst>
          </p:nvPr>
        </p:nvGraphicFramePr>
        <p:xfrm>
          <a:off x="381000" y="590550"/>
          <a:ext cx="8365490" cy="1443855"/>
        </p:xfrm>
        <a:graphic>
          <a:graphicData uri="http://schemas.openxmlformats.org/drawingml/2006/table">
            <a:tbl>
              <a:tblPr/>
              <a:tblGrid>
                <a:gridCol w="679450"/>
                <a:gridCol w="909320"/>
                <a:gridCol w="760095"/>
                <a:gridCol w="639445"/>
                <a:gridCol w="640080"/>
                <a:gridCol w="909320"/>
                <a:gridCol w="679450"/>
                <a:gridCol w="772795"/>
                <a:gridCol w="1106170"/>
                <a:gridCol w="1269365"/>
              </a:tblGrid>
              <a:tr h="363855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voltage and low consumption Op Amps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292" marR="7292" marT="729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Vos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CMRR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LMV321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Op Amps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HM8541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Op Amps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LMV358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Op Amps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SOP8/MSOP8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LMV324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Op Amps</a:t>
                      </a:r>
                      <a:endParaRPr 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2.1V-5.5V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240uA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23mA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105dB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SOP14/TSSOP14</a:t>
                      </a:r>
                    </a:p>
                  </a:txBody>
                  <a:tcPr marL="7292" marR="7292" marT="729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6"/>
            </p:custDataLst>
          </p:nvPr>
        </p:nvSpPr>
        <p:spPr>
          <a:xfrm>
            <a:off x="378460" y="2114550"/>
            <a:ext cx="8384540" cy="457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SGM321/MCP6001/AD8541/SGM8541/SGM358/MCP6002/SGM324/MCP6004 lower price 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LMV358/LMV324 : MSOP8/TSSOP14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2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543550" y="100330"/>
            <a:ext cx="220980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Signal chain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895350"/>
          <a:ext cx="8534400" cy="1229995"/>
        </p:xfrm>
        <a:graphic>
          <a:graphicData uri="http://schemas.openxmlformats.org/drawingml/2006/table">
            <a:tbl>
              <a:tblPr/>
              <a:tblGrid>
                <a:gridCol w="617220"/>
                <a:gridCol w="1130300"/>
                <a:gridCol w="621665"/>
                <a:gridCol w="810260"/>
                <a:gridCol w="452755"/>
                <a:gridCol w="476250"/>
                <a:gridCol w="417830"/>
                <a:gridCol w="461010"/>
                <a:gridCol w="436245"/>
                <a:gridCol w="452755"/>
                <a:gridCol w="395605"/>
                <a:gridCol w="570230"/>
                <a:gridCol w="595630"/>
                <a:gridCol w="1096645"/>
              </a:tblGrid>
              <a:tr h="33782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Analog switch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Ron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Ton-delay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Toff-delay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Ttran-delay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Cout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-3dB BW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Distortion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HM3157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Single analog switch IC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1.65-5.5V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0.25-0.75VCC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10ohm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2.3pF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6.5pF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250MHz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0.01%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SC70-6/DFN2X2-6L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9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HM3005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Dual analog switch IC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1.8-5.5V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0-VDD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0.5ohm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10ns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380pF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15pF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30MHz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0.04%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MSOP-10</a:t>
                      </a:r>
                    </a:p>
                  </a:txBody>
                  <a:tcPr marL="5624" marR="5624" marT="56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804160"/>
          <a:ext cx="8534400" cy="1211900"/>
        </p:xfrm>
        <a:graphic>
          <a:graphicData uri="http://schemas.openxmlformats.org/drawingml/2006/table">
            <a:tbl>
              <a:tblPr/>
              <a:tblGrid>
                <a:gridCol w="631825"/>
                <a:gridCol w="659765"/>
                <a:gridCol w="436245"/>
                <a:gridCol w="430530"/>
                <a:gridCol w="605790"/>
                <a:gridCol w="457835"/>
                <a:gridCol w="521970"/>
                <a:gridCol w="774065"/>
                <a:gridCol w="2740025"/>
                <a:gridCol w="1276350"/>
              </a:tblGrid>
              <a:tr h="35052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USB Circuit-limiter IC</a:t>
                      </a:r>
                      <a:r>
                        <a:rPr lang="zh-CN" alt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15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 dirty="0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544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Iocp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Rdson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Isd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Tj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3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HM9715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 </a:t>
                      </a:r>
                    </a:p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6.0V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2.9A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58mohm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60uA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0.1uA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0--125℃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Open-drain output 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Over-current flag , OTP , OCP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/DFN2X2-6L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19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HM9708A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1.1-5.5V </a:t>
                      </a:r>
                    </a:p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6.0V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85mohm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6nA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2nA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-40--85℃</a:t>
                      </a: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Ultra low consumption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Enable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discharge function on output 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/DFN2X2-6L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234" marR="7234" marT="723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副标题 11"/>
          <p:cNvSpPr txBox="1"/>
          <p:nvPr>
            <p:custDataLst>
              <p:tags r:id="rId4"/>
            </p:custDataLst>
          </p:nvPr>
        </p:nvSpPr>
        <p:spPr>
          <a:xfrm>
            <a:off x="304800" y="2190750"/>
            <a:ext cx="8534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SGM3157/NC7SB3157/FSA3157/NLASB3157/SN74LVC1G3157/SGM3005, lower price</a:t>
            </a:r>
            <a:r>
              <a:rPr lang="zh-CN" altLang="en-US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3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HM3157: DFN2X2-6L </a:t>
            </a: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3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副标题 11"/>
          <p:cNvSpPr txBox="1"/>
          <p:nvPr>
            <p:custDataLst>
              <p:tags r:id="rId5"/>
            </p:custDataLst>
          </p:nvPr>
        </p:nvSpPr>
        <p:spPr>
          <a:xfrm>
            <a:off x="304801" y="4095750"/>
            <a:ext cx="8534400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50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RT9715/SY6288/TPS2065/RT9742/SGM2588 , lower price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DFN2X2-6L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Used in standard USB interface to limit power current in different eletronics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543550" y="100330"/>
            <a:ext cx="223075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Signal chain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6934200" y="1598098"/>
            <a:ext cx="1524000" cy="1102712"/>
          </a:xfrm>
        </p:spPr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1885950"/>
          <a:ext cx="8458200" cy="917109"/>
        </p:xfrm>
        <a:graphic>
          <a:graphicData uri="http://schemas.openxmlformats.org/drawingml/2006/table">
            <a:tbl>
              <a:tblPr/>
              <a:tblGrid>
                <a:gridCol w="897255"/>
                <a:gridCol w="478155"/>
                <a:gridCol w="473710"/>
                <a:gridCol w="553085"/>
                <a:gridCol w="535305"/>
                <a:gridCol w="2314575"/>
                <a:gridCol w="635635"/>
                <a:gridCol w="448310"/>
                <a:gridCol w="1037590"/>
                <a:gridCol w="632555"/>
                <a:gridCol w="452025"/>
              </a:tblGrid>
              <a:tr h="323850">
                <a:tc gridSpan="11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voltage detection ( Reset ) </a:t>
                      </a:r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927" marR="6927" marT="6927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Vopr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VDD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Detection voltage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Output structure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Hysteresis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封装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336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HM61C/NXX2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LVD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3mA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81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0.9/1.0/1.1/1.2/1.5/1.8/2.0/2.1/2.2/2.4/2.5/2.7/2.8/3.0/3.3/3.5/3.6/3.9/4.2/4.4/4.5/5.0V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0.02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2uA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 , OD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0.04*Vdet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SOT-23</a:t>
                      </a:r>
                    </a:p>
                  </a:txBody>
                  <a:tcPr marL="6927" marR="6927" marT="6927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副标题 11"/>
          <p:cNvSpPr txBox="1"/>
          <p:nvPr>
            <p:custDataLst>
              <p:tags r:id="rId3"/>
            </p:custDataLst>
          </p:nvPr>
        </p:nvSpPr>
        <p:spPr>
          <a:xfrm>
            <a:off x="304800" y="2800350"/>
            <a:ext cx="7888605" cy="47180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XC61C/HT70XX/RT9818/RT9819 , lower price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2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Detection voltage and reset voltage kinds is </a:t>
            </a:r>
            <a:r>
              <a:rPr lang="zh-CN" altLang="en-US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most in C ,  it is as ultra low as 0.9V  or 1.0V .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3333750"/>
          <a:ext cx="8457565" cy="1021080"/>
        </p:xfrm>
        <a:graphic>
          <a:graphicData uri="http://schemas.openxmlformats.org/drawingml/2006/table">
            <a:tbl>
              <a:tblPr/>
              <a:tblGrid>
                <a:gridCol w="598170"/>
                <a:gridCol w="994410"/>
                <a:gridCol w="725805"/>
                <a:gridCol w="693420"/>
                <a:gridCol w="693420"/>
                <a:gridCol w="735965"/>
                <a:gridCol w="650875"/>
                <a:gridCol w="750570"/>
                <a:gridCol w="1098550"/>
                <a:gridCol w="1516380"/>
              </a:tblGrid>
              <a:tr h="31623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4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 interface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0185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ESD 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Interface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Transmissin mode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Output structure</a:t>
                      </a:r>
                      <a:endParaRPr lang="zh-CN" altLang="en-US" sz="900" b="1" i="0" u="none" strike="noStrike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Transfer rate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 interface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4.5-5.5V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15KV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Full duplex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3-stage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140Kbps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SOP-16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45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HM3232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RS232 interface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3.0-5.5V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15KV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RS232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Full duplex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3-stage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140Kbps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Low consumption  version HM232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SOP-16/TSSOP-16</a:t>
                      </a:r>
                    </a:p>
                  </a:txBody>
                  <a:tcPr marL="7815" marR="7815" marT="781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5"/>
            </p:custDataLst>
          </p:nvPr>
        </p:nvSpPr>
        <p:spPr>
          <a:xfrm>
            <a:off x="304800" y="4451350"/>
            <a:ext cx="8244205" cy="482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Industrial grade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ESD 15KV</a:t>
            </a:r>
            <a:r>
              <a:rPr lang="zh-CN" altLang="en-US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MAX232/MAX3232/SP232/SP3232 , lower price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304800" y="590550"/>
          <a:ext cx="8473440" cy="837565"/>
        </p:xfrm>
        <a:graphic>
          <a:graphicData uri="http://schemas.openxmlformats.org/drawingml/2006/table">
            <a:tbl>
              <a:tblPr/>
              <a:tblGrid>
                <a:gridCol w="732790"/>
                <a:gridCol w="1134745"/>
                <a:gridCol w="819785"/>
                <a:gridCol w="638810"/>
                <a:gridCol w="793750"/>
                <a:gridCol w="1021715"/>
                <a:gridCol w="652145"/>
                <a:gridCol w="685800"/>
                <a:gridCol w="952500"/>
                <a:gridCol w="1041400"/>
              </a:tblGrid>
              <a:tr h="335280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4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Real-time clock and calendar IC</a:t>
                      </a:r>
                      <a:r>
                        <a:rPr lang="zh-CN" altLang="en-US" sz="1500" b="1" i="0" u="none" strike="noStrike" dirty="0" smtClean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762" marR="7762" marT="776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94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clock Freq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RAM Space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Interface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Topr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HM8563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RTC IC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1.8V-5.5V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800uA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32.768KHz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400KHz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16*8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I2C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</a:t>
                      </a:r>
                      <a:r>
                        <a:rPr lang="zh-CN" alt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～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 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℃</a:t>
                      </a:r>
                      <a:endParaRPr lang="zh-CN" altLang="en-US" sz="90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SOP8/MSOP8</a:t>
                      </a:r>
                    </a:p>
                  </a:txBody>
                  <a:tcPr marL="7762" marR="7762" marT="776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副标题 11"/>
          <p:cNvSpPr txBox="1"/>
          <p:nvPr>
            <p:custDataLst>
              <p:tags r:id="rId7"/>
            </p:custDataLst>
          </p:nvPr>
        </p:nvSpPr>
        <p:spPr>
          <a:xfrm>
            <a:off x="279400" y="1479550"/>
            <a:ext cx="7888605" cy="3702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3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35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PCF8563 , lower price</a:t>
            </a:r>
            <a:endParaRPr lang="en-US" altLang="en-US" sz="135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543550" y="100330"/>
            <a:ext cx="217487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Signal chain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信号链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graphicFrame>
        <p:nvGraphicFramePr>
          <p:cNvPr id="10" name="表格 9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304800" y="2952750"/>
          <a:ext cx="8534401" cy="1156335"/>
        </p:xfrm>
        <a:graphic>
          <a:graphicData uri="http://schemas.openxmlformats.org/drawingml/2006/table">
            <a:tbl>
              <a:tblPr/>
              <a:tblGrid>
                <a:gridCol w="563245"/>
                <a:gridCol w="556199"/>
                <a:gridCol w="445603"/>
                <a:gridCol w="445603"/>
                <a:gridCol w="741768"/>
                <a:gridCol w="521682"/>
                <a:gridCol w="521970"/>
                <a:gridCol w="3900130"/>
                <a:gridCol w="838201"/>
              </a:tblGrid>
              <a:tr h="357402">
                <a:tc gridSpan="9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dirty="0" smtClean="0">
                          <a:solidFill>
                            <a:schemeClr val="bg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Unipolar low consumption hall switch IC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 dirty="0">
                        <a:solidFill>
                          <a:srgbClr val="40404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Bop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Brp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Fw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HM465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Hall switch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 Max </a:t>
                      </a:r>
                      <a:r>
                        <a:rPr lang="en-US" altLang="zh-CN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10Hz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CMOS technology,have a good 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stability in different environment , strong mechanical stress, , high sensitivity , unipolar output ( north sensitive ) , push-pull output structure , idea for micro consumption electronics</a:t>
                      </a:r>
                      <a:r>
                        <a:rPr lang="zh-CN" altLang="en-US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idea for </a:t>
                      </a:r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TWS bluetooth earphone charging-box application.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SOT23-3L/             DFN1X1-4L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副标题 11"/>
          <p:cNvSpPr txBox="1"/>
          <p:nvPr>
            <p:custDataLst>
              <p:tags r:id="rId3"/>
            </p:custDataLst>
          </p:nvPr>
        </p:nvSpPr>
        <p:spPr>
          <a:xfrm>
            <a:off x="304800" y="4324350"/>
            <a:ext cx="8153400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SS1331/SS1376/SS1438 , lower price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DFN1X1-4L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products.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TWS bluetooth earphone.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590550"/>
          <a:ext cx="8534401" cy="1444625"/>
        </p:xfrm>
        <a:graphic>
          <a:graphicData uri="http://schemas.openxmlformats.org/drawingml/2006/table">
            <a:tbl>
              <a:tblPr/>
              <a:tblGrid>
                <a:gridCol w="553085"/>
                <a:gridCol w="459740"/>
                <a:gridCol w="427355"/>
                <a:gridCol w="452755"/>
                <a:gridCol w="668020"/>
                <a:gridCol w="329565"/>
                <a:gridCol w="394335"/>
                <a:gridCol w="4411345"/>
                <a:gridCol w="838201"/>
              </a:tblGrid>
              <a:tr h="357505">
                <a:tc gridSpan="9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 smtClean="0">
                          <a:solidFill>
                            <a:schemeClr val="bg2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Omnipolar low consumption hall switch IC</a:t>
                      </a:r>
                      <a:r>
                        <a:rPr lang="zh-CN" alt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5824" marR="5824" marT="5824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Bop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Brp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Fw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79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HM462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Hall switch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±35Gs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±20Gs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2.5-5.5V 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6.0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5uA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10Hz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CMOS technology,have a good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stability in different environment , strong mechanical stress, , high sensitivity , omnipolar output , push-pull output structure , idea for micro consumption electronics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idea for low consumption proximity switch/appliance switch/disinfection box/juicer/music box/small fan/hydration device/</a:t>
                      </a:r>
                      <a:r>
                        <a:rPr lang="en-US" altLang="zh-CN" sz="950" dirty="0" smtClean="0">
                          <a:solidFill>
                            <a:schemeClr val="bg1">
                              <a:lumMod val="85000"/>
                              <a:lumOff val="1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hair straightener and curler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/magnetic earphone/smart ring/counter/speed sensor/position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sensor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/rotation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sensor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/safe switch/water meter ( wire charge )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SOT23-3L/       DFN1X1-4L</a:t>
                      </a:r>
                    </a:p>
                  </a:txBody>
                  <a:tcPr marL="5824" marR="5824" marT="582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5"/>
            </p:custDataLst>
          </p:nvPr>
        </p:nvSpPr>
        <p:spPr>
          <a:xfrm>
            <a:off x="304800" y="2343150"/>
            <a:ext cx="7888605" cy="609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Advantage: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directly replace 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MLX90248 / A3212 / TLE4913 , lower price</a:t>
            </a:r>
            <a:r>
              <a:rPr lang="zh-CN" altLang="en-US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endParaRPr lang="en-US" altLang="zh-CN" sz="40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DFN1X1-4L 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package is idea for ultra-light and ultra-thin products.</a:t>
            </a:r>
            <a:endParaRPr lang="en-US" altLang="zh-CN" sz="40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56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Application:</a:t>
            </a:r>
            <a:r>
              <a:rPr lang="en-US" altLang="zh-CN" sz="56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Appliance/smart ring/hair straightener and curler</a:t>
            </a:r>
            <a:endParaRPr kumimoji="0" lang="en-US" altLang="zh-CN" sz="56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56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467350" y="100330"/>
            <a:ext cx="247523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AC-DC converter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AC-DC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28600" y="704365"/>
          <a:ext cx="8727440" cy="1590040"/>
        </p:xfrm>
        <a:graphic>
          <a:graphicData uri="http://schemas.openxmlformats.org/drawingml/2006/table">
            <a:tbl>
              <a:tblPr/>
              <a:tblGrid>
                <a:gridCol w="564515"/>
                <a:gridCol w="556260"/>
                <a:gridCol w="379730"/>
                <a:gridCol w="844550"/>
                <a:gridCol w="760730"/>
                <a:gridCol w="321310"/>
                <a:gridCol w="452755"/>
                <a:gridCol w="1127760"/>
                <a:gridCol w="2773045"/>
                <a:gridCol w="947049"/>
              </a:tblGrid>
              <a:tr h="360045">
                <a:tc gridSpan="10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No-isolata buck 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 ( Appliance IC)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 Range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Po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Vin Range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Pstby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5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HM2740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200mA-400mA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85-266Vac，Max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Vdc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Adj/ default 12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Auto change according to load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Soft-start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input OVP,OCP/cycle-by cycle current limit/output OVP/low voltage lock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51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HM2741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350mA-700mA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85-266VAC，Max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Vdc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Adj/ default 12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2%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50mW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Auto change according to load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Soft-start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input OVP,OCP/cycle-by cycle current limit/output OVP/low voltage lock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430" marR="6430" marT="643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3"/>
            </p:custDataLst>
          </p:nvPr>
        </p:nvSpPr>
        <p:spPr>
          <a:xfrm>
            <a:off x="228600" y="2219325"/>
            <a:ext cx="7939405" cy="428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 home appliance power board.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28600" y="2607945"/>
          <a:ext cx="8609965" cy="1239520"/>
        </p:xfrm>
        <a:graphic>
          <a:graphicData uri="http://schemas.openxmlformats.org/drawingml/2006/table">
            <a:tbl>
              <a:tblPr/>
              <a:tblGrid>
                <a:gridCol w="664845"/>
                <a:gridCol w="1109345"/>
                <a:gridCol w="565785"/>
                <a:gridCol w="1014095"/>
                <a:gridCol w="662940"/>
                <a:gridCol w="664210"/>
                <a:gridCol w="664210"/>
                <a:gridCol w="408305"/>
                <a:gridCol w="787400"/>
                <a:gridCol w="836295"/>
                <a:gridCol w="1232535"/>
              </a:tblGrid>
              <a:tr h="354965">
                <a:tc gridSpan="11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3-terminal positive voltage regulator </a:t>
                      </a:r>
                      <a:r>
                        <a:rPr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r>
                        <a:rPr lang="en-US" sz="1500" b="1" i="0" u="none" strike="noStrike" dirty="0">
                          <a:solidFill>
                            <a:srgbClr val="40404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</a:t>
                      </a:r>
                      <a:endParaRPr lang="zh-CN" altLang="en-US" sz="900" b="1" i="0" u="none" strike="noStrike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6430" marR="6430" marT="643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1795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operating voltage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VDD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Vdrop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Cin/Cout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360045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HM78L05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3-terminal positive voltage regulator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5.0V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±4%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0.3mA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0.8V/Vout=5V/40mA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Cin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=0.33uF/</a:t>
                      </a:r>
                      <a:r>
                        <a:rPr lang="en-US" sz="950" b="1" dirty="0" err="1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Cout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=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0.1uF</a:t>
                      </a: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SOT-89/SOT23-3L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                 SOP8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1" name="副标题 11"/>
          <p:cNvSpPr txBox="1"/>
          <p:nvPr>
            <p:custDataLst>
              <p:tags r:id="rId5"/>
            </p:custDataLst>
          </p:nvPr>
        </p:nvSpPr>
        <p:spPr>
          <a:xfrm>
            <a:off x="228600" y="4048125"/>
            <a:ext cx="7939405" cy="5048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3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Low Vdrop</a:t>
            </a:r>
            <a:r>
              <a:rPr kumimoji="0" lang="zh-CN" altLang="en-US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，</a:t>
            </a:r>
            <a:r>
              <a:rPr kumimoji="0" lang="en-US" altLang="zh-CN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low Iq</a:t>
            </a:r>
            <a:r>
              <a:rPr kumimoji="0" lang="zh-CN" altLang="en-US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；</a:t>
            </a:r>
            <a:r>
              <a:rPr lang="en-US" altLang="zh-CN" sz="13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in China , </a:t>
            </a:r>
            <a:r>
              <a:rPr kumimoji="0" lang="en-US" altLang="zh-CN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the SOT23-3L/SOP8 package is special package in 78L05  </a:t>
            </a:r>
            <a:r>
              <a:rPr kumimoji="0" lang="zh-CN" altLang="en-US" sz="13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。</a:t>
            </a:r>
            <a:endParaRPr kumimoji="0" lang="en-US" altLang="zh-CN" sz="1300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3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3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3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small home appliance 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467350" y="100330"/>
            <a:ext cx="24663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AC-DC converter</a:t>
            </a:r>
            <a:endParaRPr lang="zh-CN" altLang="en-US" sz="2100" b="1" kern="2000" dirty="0" smtClean="0">
              <a:solidFill>
                <a:prstClr val="white"/>
              </a:solidFill>
              <a:effectLst>
                <a:outerShdw blurRad="38100" dist="19050" dir="2700000" algn="tl" rotWithShape="0">
                  <a:prstClr val="black">
                    <a:alpha val="40000"/>
                  </a:prst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AC-DC</a:t>
            </a:r>
            <a:endParaRPr lang="zh-CN" altLang="en-US" dirty="0"/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762000" y="20383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buFont typeface="Arial" panose="020B0604020202020204" pitchFamily="34" charset="0"/>
              <a:buNone/>
              <a:defRPr/>
            </a:pPr>
            <a:endParaRPr lang="en-US" altLang="zh-CN" sz="1400" dirty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副标题 11"/>
          <p:cNvSpPr txBox="1"/>
          <p:nvPr>
            <p:custDataLst>
              <p:tags r:id="rId3"/>
            </p:custDataLst>
          </p:nvPr>
        </p:nvSpPr>
        <p:spPr>
          <a:xfrm>
            <a:off x="762000" y="2343150"/>
            <a:ext cx="7888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buFont typeface="Arial" panose="020B0604020202020204" pitchFamily="34" charset="0"/>
              <a:buNone/>
              <a:defRPr/>
            </a:pPr>
            <a:endParaRPr lang="en-US" altLang="zh-CN" sz="14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28600" y="742950"/>
          <a:ext cx="8610600" cy="1259205"/>
        </p:xfrm>
        <a:graphic>
          <a:graphicData uri="http://schemas.openxmlformats.org/drawingml/2006/table">
            <a:tbl>
              <a:tblPr/>
              <a:tblGrid>
                <a:gridCol w="861060"/>
                <a:gridCol w="753745"/>
                <a:gridCol w="753110"/>
                <a:gridCol w="967740"/>
                <a:gridCol w="697865"/>
                <a:gridCol w="543560"/>
                <a:gridCol w="620395"/>
                <a:gridCol w="775335"/>
                <a:gridCol w="621030"/>
                <a:gridCol w="697865"/>
                <a:gridCol w="565785"/>
                <a:gridCol w="753110"/>
              </a:tblGrid>
              <a:tr h="356870">
                <a:tc gridSpan="5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CC and CV controller IC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endParaRPr lang="zh-CN" altLang="en-US" sz="900" b="0" i="0" u="none" strike="noStrike"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655" marR="6655" marT="665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243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Vos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CMRR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PSRR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Vref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Iout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25527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HM4313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2.5-12V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27mA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1.21V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SOT23-6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463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HM4310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36V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或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±18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0.2mA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40mA/-20mA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3mV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90dB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2.50V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0.004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80mA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</a:p>
                  </a:txBody>
                  <a:tcPr marL="6655" marR="6655" marT="665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5"/>
            </p:custDataLst>
          </p:nvPr>
        </p:nvSpPr>
        <p:spPr>
          <a:xfrm>
            <a:off x="200167" y="2114550"/>
            <a:ext cx="8411845" cy="590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directly replace</a:t>
            </a:r>
            <a:r>
              <a:rPr lang="zh-CN" altLang="en-US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AP4313/TSM1051/TSM1052/AP4310/TSM103 , lower price;    </a:t>
            </a:r>
            <a:b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r>
              <a:rPr lang="en-US" altLang="zh-CN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4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Switch power supplier / charger / adapter</a:t>
            </a:r>
          </a:p>
        </p:txBody>
      </p:sp>
      <p:graphicFrame>
        <p:nvGraphicFramePr>
          <p:cNvPr id="11" name="表格 10"/>
          <p:cNvGraphicFramePr>
            <a:graphicFrameLocks noGrp="1"/>
          </p:cNvGraphicFramePr>
          <p:nvPr>
            <p:custDataLst>
              <p:tags r:id="rId6"/>
            </p:custDataLst>
          </p:nvPr>
        </p:nvGraphicFramePr>
        <p:xfrm>
          <a:off x="238125" y="2724150"/>
          <a:ext cx="8524875" cy="1172845"/>
        </p:xfrm>
        <a:graphic>
          <a:graphicData uri="http://schemas.openxmlformats.org/drawingml/2006/table">
            <a:tbl>
              <a:tblPr/>
              <a:tblGrid>
                <a:gridCol w="648970"/>
                <a:gridCol w="587375"/>
                <a:gridCol w="615315"/>
                <a:gridCol w="759460"/>
                <a:gridCol w="516255"/>
                <a:gridCol w="557530"/>
                <a:gridCol w="4276725"/>
                <a:gridCol w="563245"/>
              </a:tblGrid>
              <a:tr h="366395">
                <a:tc gridSpan="6">
                  <a:txBody>
                    <a:bodyPr/>
                    <a:lstStyle/>
                    <a:p>
                      <a:pPr algn="l" rtl="0" fontAlgn="ctr"/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DC brush moto driver 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b="1" i="0" u="none" strike="noStrike">
                          <a:solidFill>
                            <a:srgbClr val="01465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700" b="1" i="0" u="none" strike="noStrike">
                          <a:solidFill>
                            <a:srgbClr val="014650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569" marR="6569" marT="656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02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Iout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OTP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Topr Range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762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L9110/E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Moto driver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2.5-12V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0.8A Max 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1.5-2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 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YES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 to 85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℃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Forward/Reverse/Break/High-Z 4 state output , built-in clamping diode , used in inductive load , 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TTL/CMOS controled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directly contect 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MCU；Pin high voltage protection function , OTP function .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 ESOP8</a:t>
                      </a:r>
                    </a:p>
                  </a:txBody>
                  <a:tcPr marL="6569" marR="6569" marT="6569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3" name="副标题 11"/>
          <p:cNvSpPr txBox="1"/>
          <p:nvPr>
            <p:custDataLst>
              <p:tags r:id="rId7"/>
            </p:custDataLst>
          </p:nvPr>
        </p:nvSpPr>
        <p:spPr>
          <a:xfrm>
            <a:off x="238760" y="3943350"/>
            <a:ext cx="8411845" cy="98869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13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sz="1300" dirty="0" smtClean="0">
                <a:solidFill>
                  <a:prstClr val="black">
                    <a:lumMod val="85000"/>
                    <a:lumOff val="15000"/>
                  </a:prstClr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have 4 state output</a:t>
            </a:r>
            <a:r>
              <a:rPr lang="zh-CN" altLang="en-US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have “ break ” output state</a:t>
            </a:r>
            <a:r>
              <a:rPr lang="zh-CN" altLang="en-US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13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L9110E ( </a:t>
            </a:r>
            <a:r>
              <a:rPr lang="zh-CN" altLang="en-US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ESOP8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package ) , it have better thermal performance than general L9110( SOP-8 package )</a:t>
            </a:r>
            <a:r>
              <a:rPr lang="zh-CN" altLang="en-US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 only in china .</a:t>
            </a:r>
            <a:endParaRPr lang="zh-CN" altLang="en-US" sz="1300" dirty="0" smtClean="0">
              <a:solidFill>
                <a:prstClr val="black">
                  <a:lumMod val="85000"/>
                  <a:lumOff val="1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spcBef>
                <a:spcPct val="15000"/>
              </a:spcBef>
              <a:defRPr/>
            </a:pPr>
            <a:r>
              <a:rPr lang="en-US" altLang="zh-CN" sz="13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Application</a:t>
            </a:r>
            <a:r>
              <a:rPr lang="zh-CN" altLang="en-US" sz="1300" b="1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small home appliance</a:t>
            </a:r>
            <a:r>
              <a:rPr lang="zh-CN" altLang="en-US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／</a:t>
            </a:r>
            <a:r>
              <a:rPr lang="en-US" altLang="zh-CN" sz="13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smart lock / DC brush moto driver .</a:t>
            </a: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135255" y="814070"/>
            <a:ext cx="8895715" cy="38766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en-US" altLang="zh-TW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Company Profile</a:t>
            </a:r>
            <a: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lang="en-US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 </a:t>
            </a:r>
            <a: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/>
            </a:r>
            <a:br>
              <a:rPr lang="zh-CN" altLang="zh-CN" sz="20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</a:br>
            <a:r>
              <a:rPr altLang="zh-CN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Shenzhen </a:t>
            </a:r>
            <a:r>
              <a:rPr altLang="zh-CN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Hongmao Semiconductor Co., Ltd. is a leading domestic power management IC/ signal chain IC design and sales enterprise, specializing in all kinds of power management IC/ signal chain IC design, production and sales.</a:t>
            </a:r>
            <a:r>
              <a:rPr lang="en-US" altLang="zh-CN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We offer One-station / cost-effective power management / signal chain solution.</a:t>
            </a:r>
            <a:endParaRPr lang="zh-CN" altLang="zh-CN" sz="1600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endParaRPr lang="en-US" altLang="zh-CN" sz="1600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altLang="zh-CN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Since its establishment, Hongmao Semiconductor has developed rapidly. Products have covered power management IC /lithium charging IC/Li-ion BT protection IC /LDO/Low Voltage detection (reset) IC /Switch</a:t>
            </a:r>
            <a:r>
              <a:rPr lang="en-US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altLang="zh-CN" sz="1600" dirty="0" smtClean="0">
                <a:solidFill>
                  <a:schemeClr val="bg2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boost &amp; buck IC/ voltage reference source IC/ constant voltage constant current control IC/ three-terminalvoltage regulator IC/ General PWM control IC, etc.), LED driver IC/Op Amp IC/Comparator IC/Logic circuit IC/Analog switch IC/Interface IC and many other types of hundreds of models.</a:t>
            </a:r>
          </a:p>
          <a:p>
            <a:endParaRPr lang="en-US" altLang="zh-CN" sz="1600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en-US" altLang="zh-CN" sz="1600" dirty="0" smtClean="0">
                <a:solidFill>
                  <a:srgbClr val="1F497D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The follow key promoted and specialty  products are introduced to you .</a:t>
            </a:r>
            <a:endParaRPr lang="zh-CN" sz="1600" dirty="0" smtClean="0">
              <a:solidFill>
                <a:schemeClr val="bg2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5848350" y="100330"/>
            <a:ext cx="18059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Moto driver</a:t>
            </a:r>
            <a:endParaRPr lang="en-US" altLang="zh-CN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电机驱动</a:t>
            </a:r>
            <a:endParaRPr lang="zh-CN" altLang="en-US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254000" y="895985"/>
          <a:ext cx="8631555" cy="2855595"/>
        </p:xfrm>
        <a:graphic>
          <a:graphicData uri="http://schemas.openxmlformats.org/drawingml/2006/table">
            <a:tbl>
              <a:tblPr/>
              <a:tblGrid>
                <a:gridCol w="688340"/>
                <a:gridCol w="906145"/>
                <a:gridCol w="455930"/>
                <a:gridCol w="460375"/>
                <a:gridCol w="491490"/>
                <a:gridCol w="346075"/>
                <a:gridCol w="393065"/>
                <a:gridCol w="464820"/>
                <a:gridCol w="465455"/>
                <a:gridCol w="464820"/>
                <a:gridCol w="648970"/>
                <a:gridCol w="542290"/>
                <a:gridCol w="2303780"/>
              </a:tblGrid>
              <a:tr h="377825">
                <a:tc gridSpan="8">
                  <a:txBody>
                    <a:bodyPr/>
                    <a:lstStyle/>
                    <a:p>
                      <a:pPr algn="l" rtl="0" fontAlgn="ctr"/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MOSFET </a:t>
                      </a:r>
                      <a:r>
                        <a:rPr lang="en-US" altLang="zh-CN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</a:t>
                      </a:r>
                      <a:r>
                        <a:rPr lang="en-US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IGBT Gate driver IC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6412" marR="6412" marT="641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Iq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Source current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Sink current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Trise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Tfall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Tpdlh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Tpdhl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DT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Topr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95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1F497D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HM2101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8V-20V/High side voltage : 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110nS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Support 3.3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V/5.0V/15V logic voltage</a:t>
                      </a:r>
                      <a:r>
                        <a:rPr lang="zh-CN" alt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Built-in UVP/dead time controler/ voiding input and output connected, output in phase with input 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HM2101K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6V-20V/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side voltage :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Support 3.3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V/5.0V/15V logic voltage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Built-in UVP/dead time controler/ voiding input and output connected, output in phase with input 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HM2103K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6V-20V/</a:t>
                      </a: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High side voltage : </a:t>
                      </a:r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250</a:t>
                      </a:r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160uA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1.5A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140nS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200nS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-40-125℃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Support 3.3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V/5.0V/15V logic voltage</a:t>
                      </a:r>
                      <a:r>
                        <a:rPr lang="zh-CN" alt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Built-in UVP/dead time controler/ voiding input and output connected, output in phase with input on high side , output no phase with input on low side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6412" marR="6412" marT="641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3"/>
            </p:custDataLst>
          </p:nvPr>
        </p:nvSpPr>
        <p:spPr>
          <a:xfrm>
            <a:off x="228601" y="3943350"/>
            <a:ext cx="8229600" cy="5334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2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directly replace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IR2101/IR2103 ,lower price ;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E-bicycle / balance vehicle / scooter etc ...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68489" y="2057760"/>
            <a:ext cx="6815455" cy="683895"/>
          </a:xfrm>
          <a:prstGeom prst="rect">
            <a:avLst/>
          </a:prstGeom>
          <a:noFill/>
        </p:spPr>
        <p:txBody>
          <a:bodyPr wrap="none" lIns="68591" tIns="34295" rIns="68591" bIns="34295">
            <a:spAutoFit/>
          </a:bodyPr>
          <a:lstStyle/>
          <a:p>
            <a:pPr algn="ctr"/>
            <a:r>
              <a:rPr lang="en-US" altLang="zh-CN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Thanks for watching </a:t>
            </a:r>
            <a:r>
              <a:rPr lang="zh-CN" altLang="en-US" sz="40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solidFill>
                  <a:schemeClr val="bg2"/>
                </a:soli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</a:rPr>
              <a:t>！</a:t>
            </a:r>
          </a:p>
        </p:txBody>
      </p:sp>
    </p:spTree>
  </p:cSld>
  <p:clrMapOvr>
    <a:masterClrMapping/>
  </p:clrMapOvr>
  <p:transition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248150" y="100330"/>
            <a:ext cx="477012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2" name="副标题 11"/>
          <p:cNvSpPr txBox="1"/>
          <p:nvPr>
            <p:custDataLst>
              <p:tags r:id="rId2"/>
            </p:custDataLst>
          </p:nvPr>
        </p:nvSpPr>
        <p:spPr>
          <a:xfrm>
            <a:off x="228600" y="3486150"/>
            <a:ext cx="8650605" cy="118491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Advantage</a:t>
            </a:r>
            <a:r>
              <a:rPr kumimoji="0" lang="zh-CN" altLang="en-US" sz="11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endParaRPr kumimoji="0" lang="en-US" altLang="zh-CN" sz="1100" b="1" i="0" kern="1200" cap="none" spc="0" normalizeH="0" baseline="0" noProof="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Inetegrated MOS, Low price, </a:t>
            </a:r>
            <a:r>
              <a:rPr lang="en-US" sz="1100" dirty="0" err="1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reduce Icharge when VDD reduced</a:t>
            </a:r>
            <a:r>
              <a:rPr lang="zh-CN" altLang="en-US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endParaRPr lang="en-US" altLang="zh-CN" sz="11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Outside MOS</a:t>
            </a:r>
            <a:r>
              <a:rPr lang="zh-CN" altLang="en-US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，</a:t>
            </a:r>
            <a:r>
              <a:rPr lang="en-US" altLang="zh-CN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bigger Icharg</a:t>
            </a:r>
            <a:r>
              <a:rPr lang="zh-CN" altLang="en-US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r>
              <a:rPr lang="en-US" sz="1100" dirty="0" err="1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reduce Icharge when VDD reduced</a:t>
            </a:r>
            <a:r>
              <a:rPr lang="zh-CN" altLang="en-US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r>
              <a:rPr lang="en-US" sz="1100" dirty="0" err="1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compensate Vfloat down beaucase of battery DCR and lineloss</a:t>
            </a:r>
            <a:r>
              <a:rPr lang="zh-CN" altLang="en-US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endParaRPr lang="en-US" altLang="zh-CN" sz="11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Special package of DFN2X2-8L  is idea for ultra-light and ultra-thin products.</a:t>
            </a:r>
            <a:endParaRPr lang="en-US" altLang="en-US" sz="11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Application</a:t>
            </a:r>
            <a:r>
              <a:rPr kumimoji="0" lang="zh-CN" altLang="en-US" sz="11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kumimoji="0" lang="en-US" altLang="zh-CN" sz="1100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cells/3 cells LI-ion BT charging application by using USB voltage(5V), electric products using</a:t>
            </a:r>
            <a:r>
              <a:rPr kumimoji="0" lang="en-US" altLang="zh-CN" sz="1100" b="1" i="0" kern="1200" cap="none" spc="0" normalizeH="0" baseline="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1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 cells</a:t>
            </a:r>
            <a:r>
              <a:rPr lang="en-US" altLang="zh-CN" sz="1100" noProof="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/3 cells Li-ion BT powered.</a:t>
            </a:r>
          </a:p>
        </p:txBody>
      </p:sp>
      <p:graphicFrame>
        <p:nvGraphicFramePr>
          <p:cNvPr id="7" name="表格 6"/>
          <p:cNvGraphicFramePr/>
          <p:nvPr>
            <p:custDataLst>
              <p:tags r:id="rId3"/>
            </p:custDataLst>
          </p:nvPr>
        </p:nvGraphicFramePr>
        <p:xfrm>
          <a:off x="76202" y="590550"/>
          <a:ext cx="8839397" cy="2776615"/>
        </p:xfrm>
        <a:graphic>
          <a:graphicData uri="http://schemas.openxmlformats.org/drawingml/2006/table">
            <a:tbl>
              <a:tblPr/>
              <a:tblGrid>
                <a:gridCol w="630555"/>
                <a:gridCol w="620011"/>
                <a:gridCol w="588978"/>
                <a:gridCol w="589280"/>
                <a:gridCol w="589323"/>
                <a:gridCol w="526912"/>
                <a:gridCol w="588978"/>
                <a:gridCol w="923228"/>
                <a:gridCol w="3211257"/>
                <a:gridCol w="570875"/>
              </a:tblGrid>
              <a:tr h="396000">
                <a:tc gridSpan="10">
                  <a:txBody>
                    <a:bodyPr/>
                    <a:lstStyle/>
                    <a:p>
                      <a:pPr indent="0">
                        <a:buNone/>
                      </a:pPr>
                      <a:r>
                        <a:rPr lang="en-US" altLang="zh-CN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Boost Li-ion battery charging management </a:t>
                      </a:r>
                      <a:r>
                        <a:rPr lang="zh-CN" altLang="en-US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zh-CN" altLang="en-US" sz="1450" b="1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Osc Freq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Vfloat</a:t>
                      </a:r>
                      <a:endParaRPr 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Pcharge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Temp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altLang="zh-CN" sz="1000" b="1">
                          <a:solidFill>
                            <a:srgbClr val="FFFFFF"/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 Max 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+/- 1%</a:t>
                      </a:r>
                      <a:endParaRPr 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1A/10W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CE pin,include MOS，max power 10W,</a:t>
                      </a: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reduce Icharge when VDD reduced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；PFM mode,</a:t>
                      </a: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Two leds indicate charging status,9.2V Vout OVP / 2.2V SCP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,VDD 6.0V OVP.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SOP-8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7995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HM6032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 Max 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8.4V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+/- 1%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4A/35W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 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CE pin,Auto-recharging,compensate Vfloat down beaucase of battery DCR and lineloss,reduce Icharge when VDD reduced，overvoltage protection，Two leds indicate charging status.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SOP8/ DFN2X2-8L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8000"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HM6033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3.0-6.5V Max 12V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280uA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1MHz (MAX)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12.6V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+/- 1%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3A/35W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-40-85 ℃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CE pin,Auto-recharging,compensate Vfloat down beaucase of battery DCR and lineloss,reduce Icharge when VDD reduced，overvoltage protection，Two leds indicate charging status.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indent="0" algn="ctr">
                        <a:buNone/>
                      </a:pP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SOP8</a:t>
                      </a:r>
                      <a:r>
                        <a:rPr lang="en-US" altLang="zh-CN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</a:t>
                      </a:r>
                      <a:endParaRPr 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79679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sz="1450" dirty="0">
              <a:solidFill>
                <a:srgbClr val="3A3838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8" name="副标题 11"/>
          <p:cNvSpPr txBox="1"/>
          <p:nvPr>
            <p:custDataLst>
              <p:tags r:id="rId2"/>
            </p:custDataLst>
          </p:nvPr>
        </p:nvSpPr>
        <p:spPr>
          <a:xfrm>
            <a:off x="228600" y="17335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0000"/>
          </a:bodyPr>
          <a:lstStyle/>
          <a:p>
            <a:pPr defTabSz="685800">
              <a:spcBef>
                <a:spcPct val="15000"/>
              </a:spcBef>
              <a:defRPr/>
            </a:pPr>
            <a:r>
              <a:rPr lang="en-US" altLang="zh-CN" sz="124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Advantage</a:t>
            </a:r>
            <a:r>
              <a:rPr lang="zh-CN" altLang="en-US" sz="124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sz="1240" dirty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Syn-Rectification</a:t>
            </a:r>
            <a:r>
              <a:rPr lang="en-US" sz="1240" dirty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mode can save diode</a:t>
            </a:r>
            <a:r>
              <a:rPr lang="zh-CN" altLang="en-US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r>
              <a:rPr lang="en-US" altLang="zh-CN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high effiency beause of high switch freq,support 1uH inductor,high precision of Vfloat:</a:t>
            </a:r>
            <a:r>
              <a:rPr lang="en-US" altLang="zh-CN" sz="1240" b="1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±25mV</a:t>
            </a:r>
            <a:r>
              <a:rPr lang="zh-CN" altLang="en-US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r>
              <a:rPr lang="en-US" altLang="zh-CN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USB-Limit function</a:t>
            </a:r>
            <a:r>
              <a:rPr lang="zh-CN" altLang="en-US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；</a:t>
            </a:r>
            <a:r>
              <a:rPr lang="en-US" altLang="zh-CN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max charging time:10h,</a:t>
            </a:r>
            <a:r>
              <a:rPr lang="en-US" altLang="zh-CN" sz="124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Special package of DFN3X3-8L  is idea for ultra-light and ultra-thin products.</a:t>
            </a:r>
            <a:r>
              <a:rPr lang="en-US" altLang="zh-CN" sz="1240" dirty="0" smtClean="0">
                <a:solidFill>
                  <a:srgbClr val="3A3838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 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24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Application</a:t>
            </a:r>
            <a:r>
              <a:rPr kumimoji="0" lang="zh-CN" altLang="en-US" sz="124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：</a:t>
            </a:r>
            <a:r>
              <a:rPr kumimoji="0" lang="en-US" altLang="zh-CN" sz="124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Large  capacity Li-ion battery charging application.</a:t>
            </a:r>
          </a:p>
        </p:txBody>
      </p:sp>
      <p:graphicFrame>
        <p:nvGraphicFramePr>
          <p:cNvPr id="12" name="表格 1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228600" y="590550"/>
          <a:ext cx="8742680" cy="1175144"/>
        </p:xfrm>
        <a:graphic>
          <a:graphicData uri="http://schemas.openxmlformats.org/drawingml/2006/table">
            <a:tbl>
              <a:tblPr/>
              <a:tblGrid>
                <a:gridCol w="616585"/>
                <a:gridCol w="487045"/>
                <a:gridCol w="708660"/>
                <a:gridCol w="502285"/>
                <a:gridCol w="469900"/>
                <a:gridCol w="1113155"/>
                <a:gridCol w="511175"/>
                <a:gridCol w="638810"/>
                <a:gridCol w="3695065"/>
              </a:tblGrid>
              <a:tr h="306000">
                <a:tc gridSpan="9">
                  <a:txBody>
                    <a:bodyPr/>
                    <a:lstStyle/>
                    <a:p>
                      <a:pPr marL="0" marR="0" indent="0" algn="l" defTabSz="144018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50" b="1" i="0" u="none" strike="noStrike" kern="1200" baseline="0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Switch mode 1 cell Li-ion battery charging management IC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</a:tr>
              <a:tr h="216000"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zh-CN" alt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buClrTx/>
                        <a:buSzTx/>
                        <a:buFontTx/>
                      </a:pPr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867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HM5068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4.5-6.0V         Max 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2.5A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Syn-Rectification/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cell LI-ion charge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±25mV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</a:pP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ESOP-8/  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DFN3*3-8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lvl="0" algn="ctr" fontAlgn="ctr"/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Have no Schottky diode,Switch frequency: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1.5MHz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 OVP </a:t>
                      </a:r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/ 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UVP</a:t>
                      </a:r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,USBLimit,sleepstate,battery O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TP</a:t>
                      </a:r>
                      <a:r>
                        <a:rPr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,enable PIN,Stop end-charging when charge time is exceed 10 hours,Can charge high capacity battery with high current.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6" name="表格 5"/>
          <p:cNvGraphicFramePr/>
          <p:nvPr>
            <p:custDataLst>
              <p:tags r:id="rId4"/>
            </p:custDataLst>
          </p:nvPr>
        </p:nvGraphicFramePr>
        <p:xfrm>
          <a:off x="228600" y="2294890"/>
          <a:ext cx="8742680" cy="2127250"/>
        </p:xfrm>
        <a:graphic>
          <a:graphicData uri="http://schemas.openxmlformats.org/drawingml/2006/table">
            <a:tbl>
              <a:tblPr/>
              <a:tblGrid>
                <a:gridCol w="793115"/>
                <a:gridCol w="516890"/>
                <a:gridCol w="1303655"/>
                <a:gridCol w="541020"/>
                <a:gridCol w="405765"/>
                <a:gridCol w="838200"/>
                <a:gridCol w="366395"/>
                <a:gridCol w="800100"/>
                <a:gridCol w="3177540"/>
              </a:tblGrid>
              <a:tr h="351790">
                <a:tc gridSpan="9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Reverse battery protection / linear 1cell Li-ion battery charging management </a:t>
                      </a:r>
                      <a:r>
                        <a:rPr lang="en-US" sz="1450" b="1" dirty="0" err="1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IC</a:t>
                      </a:r>
                      <a:endParaRPr lang="en-US" altLang="en-US" sz="1450" b="1" dirty="0" err="1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Precicion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251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HM4054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4.25-7.5V,Max 10.5V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Linear/1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protection,1 LED</a:t>
                      </a:r>
                      <a:r>
                        <a:rPr lang="en-US" altLang="zh-CN" sz="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indicate charging status,reduce current when ic is over-temp</a:t>
                      </a:r>
                      <a:r>
                        <a:rPr lang="en-US" altLang="zh-CN" sz="9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HM4054K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4.25-6.5V,Max 7.0V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protection,1 LED</a:t>
                      </a:r>
                      <a:r>
                        <a:rPr lang="en-US" altLang="zh-CN" sz="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indicate charging status,reduce current when ic is over-temp</a:t>
                      </a:r>
                      <a:endParaRPr lang="en-US" altLang="en-US" sz="8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HM4057/D6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4.25-7.5V,Max 10.5V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DFN2X2-6L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protection,2 LED</a:t>
                      </a:r>
                      <a:r>
                        <a:rPr lang="en-US" altLang="zh-CN" sz="8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sz="80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indicate charging status,reduce current when ic is over-temp</a:t>
                      </a:r>
                      <a:endParaRPr lang="en-US" altLang="en-US" sz="8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4.2-7.5V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E-cigarettes application，</a:t>
                      </a:r>
                      <a:r>
                        <a:rPr lang="en-US" altLang="zh-CN" sz="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03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HM4056A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4.0-6.5V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8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E-cigarettes application，</a:t>
                      </a:r>
                      <a:r>
                        <a:rPr lang="en-US" altLang="zh-CN" sz="800" b="1" dirty="0" smtClean="0">
                          <a:solidFill>
                            <a:schemeClr val="bg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" name="副标题 11"/>
          <p:cNvSpPr txBox="1"/>
          <p:nvPr>
            <p:custDataLst>
              <p:tags r:id="rId5"/>
            </p:custDataLst>
          </p:nvPr>
        </p:nvSpPr>
        <p:spPr>
          <a:xfrm>
            <a:off x="228600" y="4451350"/>
            <a:ext cx="795083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1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11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11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Reverse battery protection,</a:t>
            </a:r>
            <a:r>
              <a:rPr kumimoji="0" lang="en-US" altLang="zh-CN" sz="111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HM4057 have DFN2X2-6L package </a:t>
            </a:r>
            <a:r>
              <a:rPr lang="en-US" altLang="zh-CN" sz="111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</a:t>
            </a:r>
            <a:endParaRPr kumimoji="0" lang="en-US" altLang="zh-CN" sz="111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11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11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11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Charging management application in </a:t>
            </a:r>
            <a:r>
              <a:rPr lang="en-US" altLang="zh-CN" sz="111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E-cigarettes</a:t>
            </a:r>
            <a:r>
              <a:rPr lang="en-US" altLang="zh-CN" sz="1450" b="1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 </a:t>
            </a:r>
            <a:endParaRPr kumimoji="0" lang="en-US" altLang="zh-CN" sz="145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67614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7" name="副标题 11"/>
          <p:cNvSpPr txBox="1"/>
          <p:nvPr>
            <p:custDataLst>
              <p:tags r:id="rId2"/>
            </p:custDataLst>
          </p:nvPr>
        </p:nvSpPr>
        <p:spPr>
          <a:xfrm>
            <a:off x="76200" y="3943350"/>
            <a:ext cx="9184005" cy="91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0000" lnSpcReduction="10000"/>
          </a:bodyPr>
          <a:lstStyle/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Advange</a:t>
            </a:r>
            <a:r>
              <a:rPr lang="zh-CN" altLang="en-US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High input voltage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input OVP function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DFN2X2-6L/DFN2X2-8L/DFN3X3-8L package 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</a:t>
            </a:r>
            <a:r>
              <a:rPr lang="zh-CN" altLang="en-US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5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Function of HM4056HA LED flash when charging status and Icharge of end-charging status setable is only in chinese charging management IC</a:t>
            </a:r>
            <a:endParaRPr lang="en-US" altLang="zh-CN" sz="1500" b="1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R="0" indent="0" defTabSz="685800" fontAlgn="auto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5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5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USB PD/Type –C Power or high voltage adapter Power application</a:t>
            </a:r>
            <a:endParaRPr lang="en-US" altLang="zh-CN" sz="1500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3"/>
            </p:custDataLst>
          </p:nvPr>
        </p:nvGraphicFramePr>
        <p:xfrm>
          <a:off x="304800" y="819150"/>
          <a:ext cx="8532495" cy="3050895"/>
        </p:xfrm>
        <a:graphic>
          <a:graphicData uri="http://schemas.openxmlformats.org/drawingml/2006/table">
            <a:tbl>
              <a:tblPr/>
              <a:tblGrid>
                <a:gridCol w="824230"/>
                <a:gridCol w="504825"/>
                <a:gridCol w="1041400"/>
                <a:gridCol w="561340"/>
                <a:gridCol w="450850"/>
                <a:gridCol w="671830"/>
                <a:gridCol w="400685"/>
                <a:gridCol w="1462405"/>
                <a:gridCol w="2614930"/>
              </a:tblGrid>
              <a:tr h="360000">
                <a:tc gridSpan="9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High input voltage /</a:t>
                      </a:r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OVP </a:t>
                      </a:r>
                      <a:r>
                        <a:rPr lang="en-US" alt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 cell Li-ion battery charging management </a:t>
                      </a:r>
                      <a:r>
                        <a:rPr 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IC</a:t>
                      </a:r>
                      <a:endParaRPr lang="zh-CN" altLang="en-US" sz="15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100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100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HM4056HA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4.5-6.5V, Max 28V, </a:t>
                      </a: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6.5V OVP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Linear /1 cell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ESOP8/SOT23-6L/  SOT23-5L/DFN2X2-6L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6.5V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OVP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3.64V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UVP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156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HM4056HA (LED Flash</a:t>
                      </a: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)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4.5-6.5V, Max 28V, </a:t>
                      </a: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6.5V OVP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600mA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 /1 cell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Input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6.5V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OVP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Input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3.64V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  UVP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LED flash when charging</a:t>
                      </a:r>
                      <a:r>
                        <a:rPr lang="zh-CN" alt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lighting when end charging.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6210"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HM5056HA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4.2-6.5V，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Max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25V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,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6.5</a:t>
                      </a:r>
                      <a:r>
                        <a:rPr lang="zh-CN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V</a:t>
                      </a:r>
                      <a:r>
                        <a:rPr lang="en-US" altLang="zh-CN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OVP</a:t>
                      </a:r>
                      <a:endParaRPr lang="zh-CN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</a:t>
                      </a: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.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1uA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 /1 cell</a:t>
                      </a:r>
                      <a:endParaRPr lang="zh-CN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ESOP8/DFN2X2-8L/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     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DFN3X3-8L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ClrTx/>
                        <a:buSzTx/>
                        <a:buFontTx/>
                        <a:buNone/>
                      </a:pP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Batery OTP,chip OTP,Icharge of end-charging status adjustable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 LED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6.5V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OVP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3.2V</a:t>
                      </a:r>
                      <a:r>
                        <a:rPr lang="en-US" altLang="zh-CN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UVP.</a:t>
                      </a:r>
                      <a:endParaRPr lang="zh-CN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b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43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HM5055DR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4.0-12V, Max 16V, </a:t>
                      </a: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9.5V OVP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500mA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35uA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 /1 cell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 err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Reverse battery protection，2 LED 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320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HM5056ES/DR/D8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3.8-6.0V, Max 30V, </a:t>
                      </a:r>
                      <a:r>
                        <a:rPr lang="en-US" sz="100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6.9V OVP</a:t>
                      </a:r>
                      <a:endParaRPr lang="en-US" altLang="en-US" sz="100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 /1 cell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ESOP8/DFN2X2-8L/  DFN3X3-8L</a:t>
                      </a:r>
                      <a:endParaRPr lang="en-US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2 LED, 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NTC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detect BT-temp</a:t>
                      </a:r>
                      <a:r>
                        <a:rPr 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10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CE pin, reverse battery protection</a:t>
                      </a:r>
                      <a:endParaRPr lang="zh-CN" altLang="en-US" sz="100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64629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5486400" y="590550"/>
            <a:ext cx="3200400" cy="59265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1" name="副标题 11"/>
          <p:cNvSpPr txBox="1"/>
          <p:nvPr>
            <p:custDataLst>
              <p:tags r:id="rId2"/>
            </p:custDataLst>
          </p:nvPr>
        </p:nvSpPr>
        <p:spPr>
          <a:xfrm>
            <a:off x="304800" y="3714750"/>
            <a:ext cx="8650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3" name="表格 2"/>
          <p:cNvGraphicFramePr/>
          <p:nvPr>
            <p:custDataLst>
              <p:tags r:id="rId3"/>
            </p:custDataLst>
          </p:nvPr>
        </p:nvGraphicFramePr>
        <p:xfrm>
          <a:off x="305435" y="1050925"/>
          <a:ext cx="8738235" cy="1799765"/>
        </p:xfrm>
        <a:graphic>
          <a:graphicData uri="http://schemas.openxmlformats.org/drawingml/2006/table">
            <a:tbl>
              <a:tblPr/>
              <a:tblGrid>
                <a:gridCol w="705485"/>
                <a:gridCol w="457200"/>
                <a:gridCol w="1008380"/>
                <a:gridCol w="641985"/>
                <a:gridCol w="381635"/>
                <a:gridCol w="580390"/>
                <a:gridCol w="505460"/>
                <a:gridCol w="716915"/>
                <a:gridCol w="3740785"/>
              </a:tblGrid>
              <a:tr h="378000">
                <a:tc gridSpan="9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en-US" altLang="zh-CN" sz="145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Little capacity Li-ion battery charging management </a:t>
                      </a:r>
                      <a:r>
                        <a:rPr lang="zh-CN" sz="145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145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216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HM8100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5V，Max 10V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Linear/ 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SOT23-5L/  SOT23-6L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Reverse battery protection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reduce Icharge when chip is overtemp , can charge ”0V battery”,2LEDs , input 3.6V UVP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HM8101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5V，Max 10V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 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reduce Icharge when chip is overtemp , can charge ”0V battery”,2LEDs , input 3.6V UVP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814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HM5054B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3.8-6.5V，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Max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9.5V,7.5V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OVP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5-500mA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 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±0.75%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Chip OTP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7.5V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OVP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input 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3.8V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UVP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OCP</a:t>
                      </a:r>
                      <a:r>
                        <a:rPr 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can charge ”0V battery”</a:t>
                      </a:r>
                      <a:endParaRPr lang="zh-CN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副标题 11"/>
          <p:cNvSpPr txBox="1"/>
          <p:nvPr>
            <p:custDataLst>
              <p:tags r:id="rId4"/>
            </p:custDataLst>
          </p:nvPr>
        </p:nvSpPr>
        <p:spPr>
          <a:xfrm>
            <a:off x="304800" y="3181350"/>
            <a:ext cx="9387205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The setable Icharge is as low as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3mA,idea for little capacity battery charging management application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DFN2X2-6L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package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is idea for ultra-light and ultra-thin products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TWS bluetooth earphone/Smart watch/Smart ring/Wearable electric products/E-cigarettes</a:t>
            </a:r>
            <a:endParaRPr lang="en-US" altLang="zh-CN" sz="1400" dirty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667250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848600" y="1598098"/>
            <a:ext cx="6096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11" name="副标题 11"/>
          <p:cNvSpPr txBox="1"/>
          <p:nvPr>
            <p:custDataLst>
              <p:tags r:id="rId2"/>
            </p:custDataLst>
          </p:nvPr>
        </p:nvSpPr>
        <p:spPr>
          <a:xfrm>
            <a:off x="76200" y="3594100"/>
            <a:ext cx="8650605" cy="80645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 lnSpcReduction="1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Voltage of e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nd-charge status adjustable above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4.2V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 chinese charging management IC products, special package of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DFN2X2-8L/DFN3X3-8L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is idea for ultra-light and ultra-thin products.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                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4.35V Li-ion charging management application.</a:t>
            </a: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graphicFrame>
        <p:nvGraphicFramePr>
          <p:cNvPr id="18" name="表格 17"/>
          <p:cNvGraphicFramePr/>
          <p:nvPr>
            <p:custDataLst>
              <p:tags r:id="rId3"/>
            </p:custDataLst>
          </p:nvPr>
        </p:nvGraphicFramePr>
        <p:xfrm>
          <a:off x="152400" y="971550"/>
          <a:ext cx="8869680" cy="2442845"/>
        </p:xfrm>
        <a:graphic>
          <a:graphicData uri="http://schemas.openxmlformats.org/drawingml/2006/table">
            <a:tbl>
              <a:tblPr/>
              <a:tblGrid>
                <a:gridCol w="677545"/>
                <a:gridCol w="799465"/>
                <a:gridCol w="981710"/>
                <a:gridCol w="542290"/>
                <a:gridCol w="470535"/>
                <a:gridCol w="534670"/>
                <a:gridCol w="396240"/>
                <a:gridCol w="938530"/>
                <a:gridCol w="3528695"/>
              </a:tblGrid>
              <a:tr h="354965">
                <a:tc gridSpan="9">
                  <a:txBody>
                    <a:bodyPr/>
                    <a:lstStyle/>
                    <a:p>
                      <a:pPr>
                        <a:buNone/>
                      </a:pPr>
                      <a:r>
                        <a:rPr 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4.35V</a:t>
                      </a:r>
                      <a:r>
                        <a:rPr lang="en-US" alt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 Li-ion battery charging management </a:t>
                      </a:r>
                      <a:r>
                        <a:rPr lang="zh-CN" sz="1500" b="1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Arial" panose="020B0604020202020204" pitchFamily="34" charset="0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1500" b="1" dirty="0">
                        <a:solidFill>
                          <a:schemeClr val="bg2">
                            <a:lumMod val="75000"/>
                          </a:schemeClr>
                        </a:solidFill>
                        <a:latin typeface="Arial" panose="020B0604020202020204" pitchFamily="34" charset="0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12700" marR="12700" marT="12700" anchor="ctr">
                    <a:lnL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33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  <a:endParaRPr lang="en-US" altLang="en-US" sz="950" b="1" dirty="0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  <a:endParaRPr lang="en-US" altLang="en-US" sz="950" b="1">
                        <a:solidFill>
                          <a:srgbClr val="FFFFFF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2"/>
                    </a:solidFill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HM5052MR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adj</a:t>
                      </a:r>
                      <a:endParaRPr lang="en-US" altLang="zh-CN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above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4.2V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 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4.5-10V，Max 12V，7V 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700mA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Linear/1 cell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SOT23-6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Reverse battery protection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chip OTP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input OVP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battery OCP</a:t>
                      </a: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HM5155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adj</a:t>
                      </a:r>
                      <a:endParaRPr lang="en-US" altLang="zh-CN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above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4.5-10V，Max 12V，7V 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</a:t>
                      </a:r>
                      <a:endParaRPr lang="zh-CN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chip OTP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input OVP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battery OCP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adj</a:t>
                      </a:r>
                      <a:endParaRPr lang="en-US" altLang="zh-CN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above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4.5-7.0V，Max 8.0V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1.0A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55uA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chip OTP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input OVP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battery OCP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12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HM4057DR/ D8</a:t>
                      </a:r>
                      <a:endParaRPr lang="en-US" altLang="en-US" sz="950" b="1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adj</a:t>
                      </a:r>
                      <a:endParaRPr lang="en-US" altLang="zh-CN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above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4.5-10V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800mA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DFN2X2-8L/ DFN3X3-8L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can charge ”0V battery”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479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HM4051ADR/AD2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adj</a:t>
                      </a:r>
                      <a:endParaRPr lang="en-US" altLang="zh-CN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 above 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4.2V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4.5-10V，Max 12V，7V OVP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37uA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Linear/1 cel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  <a:sym typeface="+mn-ea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</a:rPr>
                        <a:t>±1%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DFN3X3-8L/ DFN2X2-8L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Reverse battery protection</a:t>
                      </a:r>
                      <a:r>
                        <a:rPr lang="en-US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input OVP</a:t>
                      </a:r>
                      <a:r>
                        <a:rPr 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battery OCP</a:t>
                      </a:r>
                      <a:endParaRPr lang="en-US" altLang="en-US" sz="950" b="1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12700" marR="12700" marT="1270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>
            <p:custDataLst>
              <p:tags r:id="rId1"/>
            </p:custDataLst>
          </p:nvPr>
        </p:nvSpPr>
        <p:spPr>
          <a:xfrm>
            <a:off x="4171950" y="100330"/>
            <a:ext cx="4674235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altLang="zh-CN" sz="2100" b="1" kern="2000" dirty="0" smtClean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方正综艺简体" panose="03000509000000000000" charset="-122"/>
                <a:sym typeface="+mn-ea"/>
              </a:rPr>
              <a:t>Battery charging management IC</a:t>
            </a:r>
            <a:endParaRPr lang="zh-CN" altLang="en-US" sz="2100" b="1" kern="2000" dirty="0" smtClean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方正综艺简体" panose="03000509000000000000" charset="-122"/>
              <a:sym typeface="+mn-ea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ctrTitle"/>
          </p:nvPr>
        </p:nvSpPr>
        <p:spPr>
          <a:xfrm>
            <a:off x="7924800" y="1598098"/>
            <a:ext cx="533400" cy="1102712"/>
          </a:xfrm>
        </p:spPr>
        <p:txBody>
          <a:bodyPr>
            <a:normAutofit fontScale="90000"/>
          </a:bodyPr>
          <a:lstStyle/>
          <a:p>
            <a:r>
              <a:rPr lang="zh-CN" altLang="en-US" dirty="0" smtClean="0"/>
              <a:t>充电</a:t>
            </a:r>
            <a:r>
              <a:rPr lang="en-US" altLang="zh-CN" dirty="0" smtClean="0"/>
              <a:t>IC</a:t>
            </a:r>
            <a:endParaRPr lang="zh-CN" altLang="en-US" dirty="0"/>
          </a:p>
        </p:txBody>
      </p:sp>
      <p:sp>
        <p:nvSpPr>
          <p:cNvPr id="9" name="副标题 11"/>
          <p:cNvSpPr txBox="1"/>
          <p:nvPr>
            <p:custDataLst>
              <p:tags r:id="rId2"/>
            </p:custDataLst>
          </p:nvPr>
        </p:nvSpPr>
        <p:spPr>
          <a:xfrm>
            <a:off x="304800" y="4248150"/>
            <a:ext cx="9031605" cy="762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2500" lnSpcReduction="20000"/>
          </a:bodyPr>
          <a:lstStyle/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Advantage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Reduce Icharge when VDD is reduced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it is idea for solor powered product application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Vin</a:t>
            </a:r>
            <a:r>
              <a:rPr lang="en-US" sz="1400" dirty="0" smtClean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/Vout reverse protection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，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it is idea for E-cigarettes application</a:t>
            </a:r>
            <a:r>
              <a:rPr lang="zh-CN" altLang="en-US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；</a:t>
            </a:r>
            <a:endParaRPr lang="en-US" altLang="zh-CN" sz="1400" dirty="0" smtClean="0">
              <a:solidFill>
                <a:schemeClr val="bg1">
                  <a:lumMod val="85000"/>
                  <a:lumOff val="1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 lvl="0" defTabSz="685800">
              <a:spcBef>
                <a:spcPct val="15000"/>
              </a:spcBef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DFN2X2-6L/DFN2X2-8L/DFN3X3-8L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package is idea for ultra-light and ultra-thin products.</a:t>
            </a: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</a:t>
            </a: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Application</a:t>
            </a:r>
            <a:r>
              <a:rPr lang="zh-CN" altLang="en-US" sz="1400" b="1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：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Idea for solor powered changing management applicatin and E-cigarettes charging management application.</a:t>
            </a:r>
          </a:p>
        </p:txBody>
      </p:sp>
      <p:graphicFrame>
        <p:nvGraphicFramePr>
          <p:cNvPr id="2" name="表格 1"/>
          <p:cNvGraphicFramePr>
            <a:graphicFrameLocks noGrp="1"/>
          </p:cNvGraphicFramePr>
          <p:nvPr>
            <p:custDataLst>
              <p:tags r:id="rId3"/>
            </p:custDataLst>
          </p:nvPr>
        </p:nvGraphicFramePr>
        <p:xfrm>
          <a:off x="304800" y="2419350"/>
          <a:ext cx="8567420" cy="1687488"/>
        </p:xfrm>
        <a:graphic>
          <a:graphicData uri="http://schemas.openxmlformats.org/drawingml/2006/table">
            <a:tbl>
              <a:tblPr/>
              <a:tblGrid>
                <a:gridCol w="673100"/>
                <a:gridCol w="441960"/>
                <a:gridCol w="544195"/>
                <a:gridCol w="612775"/>
                <a:gridCol w="419735"/>
                <a:gridCol w="504190"/>
                <a:gridCol w="330835"/>
                <a:gridCol w="795655"/>
                <a:gridCol w="4244975"/>
              </a:tblGrid>
              <a:tr h="368300">
                <a:tc gridSpan="9">
                  <a:txBody>
                    <a:bodyPr/>
                    <a:lstStyle/>
                    <a:p>
                      <a:pPr algn="l" fontAlgn="ctr"/>
                      <a:r>
                        <a:rPr lang="en-US" altLang="zh-CN" sz="1500" b="1" i="0" u="none" strike="noStrike" dirty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Solor Power </a:t>
                      </a:r>
                      <a:r>
                        <a:rPr lang="en-US" altLang="zh-CN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input and out reverse protection Li-ion charging management </a:t>
                      </a:r>
                      <a:r>
                        <a:rPr lang="en-US" sz="1500" b="1" i="0" u="none" strike="noStrike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IC</a:t>
                      </a:r>
                      <a:endParaRPr lang="zh-CN" altLang="en-US" sz="900" b="1" dirty="0">
                        <a:solidFill>
                          <a:srgbClr val="01465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T>
                      <a:noFill/>
                    </a:lnT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034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29464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HM4055H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4.0-12V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25uA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Linear/1 cell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SOT-25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Solor power</a:t>
                      </a:r>
                      <a:r>
                        <a:rPr lang="zh-CN" alt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little capacity battery charging management,Vin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/Vout reverse protection</a:t>
                      </a:r>
                      <a:r>
                        <a:rPr lang="zh-CN" alt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，</a:t>
                      </a:r>
                      <a:r>
                        <a:rPr lang="en-US" altLang="zh-CN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reduce Icharge when VDD is reduced 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400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HM4057H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4.0-12V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5-600mA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SOT-26/ </a:t>
                      </a:r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DFN2X2-6L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Solor power</a:t>
                      </a:r>
                      <a:r>
                        <a:rPr lang="zh-CN" alt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little capacity battery charging management,Vin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/Vout reverse protection</a:t>
                      </a:r>
                      <a:r>
                        <a:rPr lang="zh-CN" alt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reduce Icharge when VDD is reduced,2 LEDs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96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HM5056RE/ RD/RD8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4.2-12V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1.2A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Linear/1 cell</a:t>
                      </a:r>
                      <a:endParaRPr lang="zh-CN" altLang="en-US" sz="950" b="1" i="0" u="none" strike="noStrike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5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ESOP-8</a:t>
                      </a:r>
                      <a:r>
                        <a:rPr lang="en-US" sz="95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DFN2X2-8L/                     DFN3X3-8L</a:t>
                      </a:r>
                      <a:endParaRPr 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Solor power</a:t>
                      </a:r>
                      <a:r>
                        <a:rPr lang="zh-CN" alt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Vin</a:t>
                      </a:r>
                      <a:r>
                        <a:rPr lang="en-US" sz="950" b="1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/Vout reverse protection</a:t>
                      </a:r>
                      <a:r>
                        <a:rPr lang="zh-CN" altLang="en-US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，</a:t>
                      </a:r>
                      <a:r>
                        <a:rPr lang="en-US" altLang="zh-CN" sz="950" b="1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reduce Icharge when VDD is reduced,2 LEDs</a:t>
                      </a:r>
                      <a:endParaRPr lang="zh-CN" altLang="en-US" sz="95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304800" y="590550"/>
          <a:ext cx="8567420" cy="1212679"/>
        </p:xfrm>
        <a:graphic>
          <a:graphicData uri="http://schemas.openxmlformats.org/drawingml/2006/table">
            <a:tbl>
              <a:tblPr/>
              <a:tblGrid>
                <a:gridCol w="594995"/>
                <a:gridCol w="639445"/>
                <a:gridCol w="549275"/>
                <a:gridCol w="454025"/>
                <a:gridCol w="302260"/>
                <a:gridCol w="828040"/>
                <a:gridCol w="337185"/>
                <a:gridCol w="784860"/>
                <a:gridCol w="4077335"/>
              </a:tblGrid>
              <a:tr h="374015">
                <a:tc gridSpan="8">
                  <a:txBody>
                    <a:bodyPr/>
                    <a:lstStyle/>
                    <a:p>
                      <a:pPr algn="l" fontAlgn="ctr"/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Muti-type battery</a:t>
                      </a:r>
                      <a:r>
                        <a:rPr lang="zh-CN" altLang="en-US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 </a:t>
                      </a:r>
                      <a:r>
                        <a:rPr lang="en-US" altLang="zh-CN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charging management </a:t>
                      </a:r>
                      <a:r>
                        <a:rPr lang="en-US" sz="1500" b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IC</a:t>
                      </a:r>
                      <a:endParaRPr lang="en-US" altLang="en-US" sz="1500" b="1" i="0" u="none" strike="noStrike" dirty="0" smtClean="0">
                        <a:solidFill>
                          <a:schemeClr val="bg2">
                            <a:lumMod val="75000"/>
                          </a:schemeClr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sym typeface="+mn-ea"/>
                      </a:endParaRP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900" b="1" i="0" u="none" strike="noStrike">
                          <a:solidFill>
                            <a:srgbClr val="01465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　</a:t>
                      </a:r>
                    </a:p>
                  </a:txBody>
                  <a:tcPr marL="7852" marR="7852" marT="7852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415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Part Number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Vfloat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VDD Range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Max Icharge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Idd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Circuit Type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Precision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Package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>
                          <a:solidFill>
                            <a:srgbClr val="FFFFFF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Features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</a:tr>
              <a:tr h="5040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HM4070/ DR/D8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Adjustable 2.3-5.5V           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4.5-5.7V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1uA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Linear/muti-type battery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±1%</a:t>
                      </a: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ESOP8</a:t>
                      </a:r>
                      <a:r>
                        <a:rPr lang="en-US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/ DFN2X2-8L/ DFN3X3-8L</a:t>
                      </a:r>
                      <a:endParaRPr 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900" b="1" i="0" u="none" strike="noStrike" dirty="0" smtClean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1cell Li-ion /4.35V Li-ion/LFB /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1-2 cell LTO/2-3 cell Ni-Cd Ni-Mh battery charging managenent . Reverse battery protection , </a:t>
                      </a:r>
                      <a:r>
                        <a:rPr lang="en-US" altLang="zh-CN" sz="900" b="1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微软雅黑" panose="020B0503020204020204" pitchFamily="34" charset="-122"/>
                          <a:sym typeface="+mn-ea"/>
                        </a:rPr>
                        <a:t>reduce Icharge when chip is overtemp , can charge ”0V battery”</a:t>
                      </a:r>
                      <a:r>
                        <a:rPr lang="en-US" altLang="zh-CN" sz="900" b="1" i="0" u="none" strike="noStrike" dirty="0">
                          <a:solidFill>
                            <a:srgbClr val="3A3838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, Battery SCP function.</a:t>
                      </a:r>
                      <a:endParaRPr lang="zh-CN" altLang="en-US" sz="900" b="1" i="0" u="none" strike="noStrike" dirty="0">
                        <a:solidFill>
                          <a:srgbClr val="3A3838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7852" marR="7852" marT="7852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" name="副标题 11"/>
          <p:cNvSpPr txBox="1"/>
          <p:nvPr>
            <p:custDataLst>
              <p:tags r:id="rId5"/>
            </p:custDataLst>
          </p:nvPr>
        </p:nvSpPr>
        <p:spPr>
          <a:xfrm>
            <a:off x="304800" y="1809750"/>
            <a:ext cx="9031605" cy="685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7500" lnSpcReduction="20000"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Advantage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Voltage of end-charging status setable in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2.3-5.5V,idea for muti-type battery charging management</a:t>
            </a:r>
            <a:r>
              <a:rPr kumimoji="0" lang="zh-CN" altLang="en-US" sz="140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；</a:t>
            </a:r>
            <a:endParaRPr kumimoji="0" lang="en-US" altLang="zh-CN" sz="140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cs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In chinese charging management IC products, special package of 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+mn-ea"/>
              </a:rPr>
              <a:t>DFN2X2-8L/DFN3X3-8L</a:t>
            </a:r>
            <a:r>
              <a:rPr lang="en-US" altLang="zh-CN" sz="1400" dirty="0" smtClean="0">
                <a:solidFill>
                  <a:schemeClr val="bg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is idea for ultra-light and ultra-thin products.</a:t>
            </a: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       </a:t>
            </a:r>
          </a:p>
          <a:p>
            <a:pPr lvl="0" defTabSz="685800">
              <a:spcBef>
                <a:spcPct val="15000"/>
              </a:spcBef>
              <a:defRPr/>
            </a:pPr>
            <a:r>
              <a:rPr kumimoji="0" lang="en-US" altLang="zh-CN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Application</a:t>
            </a:r>
            <a:r>
              <a:rPr kumimoji="0" lang="zh-CN" altLang="en-US" sz="1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  <a:lumOff val="1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：</a:t>
            </a:r>
            <a:r>
              <a:rPr lang="en-US" altLang="zh-CN" sz="1400" dirty="0" smtClean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1cell Li-ion /4.35V Li-ion/LFB /</a:t>
            </a:r>
            <a:r>
              <a:rPr lang="en-US" altLang="zh-CN" sz="1400" dirty="0">
                <a:solidFill>
                  <a:srgbClr val="3A383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1-2 cell LTO/2-3 cell Ni-Cd Ni-Mh battery charging managenent application</a:t>
            </a:r>
            <a:endParaRPr lang="en-US" altLang="en-US" sz="1400" dirty="0" smtClean="0">
              <a:solidFill>
                <a:schemeClr val="bg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15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US" altLang="zh-CN" sz="1400" i="0" u="none" strike="noStrike" kern="1200" cap="none" spc="0" normalizeH="0" baseline="0" noProof="0" dirty="0">
              <a:ln>
                <a:noFill/>
              </a:ln>
              <a:solidFill>
                <a:schemeClr val="bg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YTU3ZjU5OTBlMDkyZjk4MmViM2UwNTFlNjA2Y2Y2MGEifQ=="/>
  <p:tag name="KSO_WPP_MARK_KEY" val="2d5b703f-69af-43bf-af0d-43dc0d09a8ee"/>
  <p:tag name="commondata" val="eyJoZGlkIjoiYzJiNjg1MTNmY2FiNDY1ZDUzMDkzNzNlZjc4M2RmZjk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cfd88a3-33ba-47bd-bac1-939011f9e31f}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e8f8a90-98a2-4740-a76a-adac9288c9e8}"/>
  <p:tag name="KSO_WM_BEAUTIFY_FLAG" val=""/>
  <p:tag name="TABLE_ENDDRAG_ORIGIN_RECT" val="665*74"/>
  <p:tag name="TABLE_ENDDRAG_RECT" val="24*274*665*74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1c31fe3-4814-4b36-ba96-be64a45c13f0}"/>
  <p:tag name="KSO_WM_BEAUTIFY_FLAG" val=""/>
  <p:tag name="TABLE_ENDDRAG_ORIGIN_RECT" val="667*61"/>
  <p:tag name="TABLE_ENDDRAG_RECT" val="24*64*667*6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182a0cb-485a-4617-a99b-bd116907527f}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273c49d-1577-4faa-95f7-d1e31e6a63f3}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0727fe0-d7b4-4a5b-97b7-22214af44079}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21a38e3-5d56-40aa-b629-de644bfa5752}"/>
  <p:tag name="KSO_WM_BEAUTIFY_FLAG" val=""/>
  <p:tag name="TABLE_ENDDRAG_ORIGIN_RECT" val="677*87"/>
  <p:tag name="TABLE_ENDDRAG_RECT" val="18*182*677*87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39cf67c1-5672-494c-9567-bcdee64bb19f}"/>
  <p:tag name="KSO_WM_BEAUTIFY_FLAG" val=""/>
  <p:tag name="TABLE_ENDDRAG_ORIGIN_RECT" val="678*99"/>
  <p:tag name="TABLE_ENDDRAG_RECT" val="18*220*678*9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f9806ce-7d91-42b3-acbe-c4970edf8ed1}"/>
  <p:tag name="TABLE_ENDDRAG_ORIGIN_RECT" val="671*92"/>
  <p:tag name="TABLE_ENDDRAG_RECT" val="24*64*671*9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f528d1f-4bd9-465f-831a-231c51a16157}"/>
  <p:tag name="KSO_WM_BEAUTIFY_FLAG" val=""/>
  <p:tag name="TABLE_ENDDRAG_ORIGIN_RECT" val="669*181"/>
  <p:tag name="TABLE_ENDDRAG_RECT" val="24*208*669*18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548c3ca-eb00-4302-bdc9-ce98581b5eed}"/>
  <p:tag name="KSO_WM_BEAUTIFY_FLAG" val=""/>
  <p:tag name="TABLE_ENDDRAG_ORIGIN_RECT" val="671*154"/>
  <p:tag name="TABLE_ENDDRAG_RECT" val="24*70*671*154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88918df-4596-4dce-88b6-897c059fca0c}"/>
  <p:tag name="TABLE_ENDDRAG_ORIGIN_RECT" val="688*141"/>
  <p:tag name="TABLE_ENDDRAG_RECT" val="24*100*688*141"/>
  <p:tag name="KSO_WM_BEAUTIFY_FLAG" val="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bfa57a6-a915-4b6f-8a7d-57b9f5c9c254}"/>
  <p:tag name="TABLE_ENDDRAG_ORIGIN_RECT" val="698*192"/>
  <p:tag name="TABLE_ENDDRAG_RECT" val="12*76*698*192"/>
  <p:tag name="KSO_WM_BEAUTIFY_FLAG" val="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7601f1-76c3-4bb1-8037-09ae407fdea8}"/>
  <p:tag name="KSO_WM_BEAUTIFY_FLAG" val=""/>
  <p:tag name="TABLE_ENDDRAG_ORIGIN_RECT" val="674*126"/>
  <p:tag name="TABLE_ENDDRAG_RECT" val="24*222*674*126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2a708e5-c1b3-4bdb-9c43-a78e272cdf2f}"/>
  <p:tag name="KSO_WM_BEAUTIFY_FLAG" val=""/>
  <p:tag name="TABLE_ENDDRAG_ORIGIN_RECT" val="674*82"/>
  <p:tag name="TABLE_ENDDRAG_RECT" val="24*76*674*8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f0faef9-1536-4e47-a42b-1be0b213bfe0}"/>
  <p:tag name="KSO_WM_BEAUTIFY_FLAG" val=""/>
  <p:tag name="TABLE_ENDDRAG_ORIGIN_RECT" val="670*126"/>
  <p:tag name="TABLE_ENDDRAG_RECT" val="24*220*670*12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c39d14c-ef68-4fc5-abea-ed5ff119ee0a}"/>
  <p:tag name="KSO_WM_BEAUTIFY_FLAG" val=""/>
  <p:tag name="TABLE_ENDDRAG_ORIGIN_RECT" val="669*95"/>
  <p:tag name="TABLE_ENDDRAG_RECT" val="30*76*669*9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166cfcd-9fe2-4706-bd46-7a8d6b169465}"/>
  <p:tag name="TABLE_ENDDRAG_ORIGIN_RECT" val="684*268"/>
  <p:tag name="TABLE_ENDDRAG_RECT" val="18*75*684*268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30083cb-8300-4a2f-9213-412d6b6bf622}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993fca9-07e8-4347-801a-e899cdcb3e60}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6f07c61-c8d4-4173-b695-4ecf12adfda0}"/>
  <p:tag name="KSO_WM_BEAUTIFY_FLAG" val="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4462381-12ea-4fd0-99cf-4fd03b213042}"/>
  <p:tag name="TABLE_ENDDRAG_ORIGIN_RECT" val="677*275"/>
  <p:tag name="TABLE_ENDDRAG_RECT" val="24*77*677*275"/>
  <p:tag name="KSO_WM_BEAUTIFY_FLAG" val="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c5a3833f-3cb7-479d-9acc-95fdf7d2c9de}"/>
  <p:tag name="KSO_WM_BEAUTIFY_FLAG" val=""/>
  <p:tag name="TABLE_ENDDRAG_ORIGIN_RECT" val="671*191"/>
  <p:tag name="TABLE_ENDDRAG_RECT" val="24*172*671*19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f28e0b7-21c9-4522-b431-395d5daaca49}"/>
  <p:tag name="TABLE_ENDDRAG_ORIGIN_RECT" val="677*109"/>
  <p:tag name="TABLE_ENDDRAG_RECT" val="18*66*677*109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4255d63-5b10-4e2c-a360-b3da1d98dffb}"/>
  <p:tag name="TABLE_ENDDRAG_ORIGIN_RECT" val="670*106"/>
  <p:tag name="TABLE_ENDDRAG_RECT" val="24*60*670*10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5642928-78f6-49e9-b475-66b0ca72c86c}"/>
  <p:tag name="TABLE_ENDDRAG_ORIGIN_RECT" val="666*117"/>
  <p:tag name="TABLE_ENDDRAG_RECT" val="24*58*666*117"/>
  <p:tag name="KSO_WM_BEAUTIFY_FLAG" val="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25cb8a2-826a-4c8d-90b6-4ab2a1a71ead}"/>
  <p:tag name="TABLE_ENDDRAG_ORIGIN_RECT" val="666*117"/>
  <p:tag name="TABLE_ENDDRAG_RECT" val="24*58*666*117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f2ddb65-7b55-42e6-a11e-207dc4511283}"/>
  <p:tag name="TABLE_ENDDRAG_ORIGIN_RECT" val="666*117"/>
  <p:tag name="TABLE_ENDDRAG_RECT" val="24*58*666*11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4cfa24e5-e4f9-42ca-8382-b50b978bdde0}"/>
  <p:tag name="TABLE_ENDDRAG_ORIGIN_RECT" val="672*76"/>
  <p:tag name="TABLE_ENDDRAG_RECT" val="24*149*672*76"/>
  <p:tag name="KSO_WM_BEAUTIFY_FLAG" val="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d72b06c-f2a9-4206-872d-d58e441ac40d}"/>
  <p:tag name="KSO_WM_BEAUTIFY_FLAG" val="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fbcb604-8098-45e3-a12e-f9c5ae4e965c}"/>
  <p:tag name="KSO_WM_BEAUTIFY_FLAG" val="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15af45b-b889-4e8d-b982-3470e85cca9c}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17aa953-2863-4110-833f-4aedd98e5cbf}"/>
  <p:tag name="TABLE_ENDDRAG_ORIGIN_RECT" val="668*72"/>
  <p:tag name="TABLE_ENDDRAG_RECT" val="24*268*668*72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9833408b-7856-405e-861c-83bc0350fccf}"/>
  <p:tag name="KSO_WM_BEAUTIFY_FLAG" val=""/>
  <p:tag name="TABLE_ENDDRAG_ORIGIN_RECT" val="688*63"/>
  <p:tag name="TABLE_ENDDRAG_RECT" val="18*70*688*63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8faba40-e256-4739-8cc1-0c5bc9fc9622}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283cee0-c278-48d7-a063-6befe3cf2c41}"/>
  <p:tag name="TABLE_ENDDRAG_ORIGIN_RECT" val="677*83"/>
  <p:tag name="TABLE_ENDDRAG_RECT" val="18*208*677*83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76d49b8b-8c5c-45b0-9419-596f286ae947}"/>
  <p:tag name="TABLE_ENDDRAG_ORIGIN_RECT" val="677*61"/>
  <p:tag name="TABLE_ENDDRAG_RECT" val="18*292*677*6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d2b62d3-d9cf-4af5-a775-783cce0f06d3}"/>
  <p:tag name="KSO_WM_BEAUTIFY_FLAG" val="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f9098c-35e9-4bb2-963e-543d7eddb68e}"/>
  <p:tag name="TABLE_ENDDRAG_ORIGIN_RECT" val="658*141"/>
  <p:tag name="TABLE_ENDDRAG_RECT" val="30*208*658*14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2b167f08-e7e6-41bd-a400-2363d8c12616}"/>
  <p:tag name="TABLE_ENDDRAG_ORIGIN_RECT" val="688*143"/>
  <p:tag name="TABLE_ENDDRAG_RECT" val="18*195*688*143"/>
  <p:tag name="KSO_WM_BEAUTIFY_FLAG" val="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1d3c91b5-039a-42de-a852-47d2663e414e}"/>
  <p:tag name="KSO_WM_BEAUTIFY_FLAG" val=""/>
  <p:tag name="TABLE_ENDDRAG_ORIGIN_RECT" val="658*89"/>
  <p:tag name="TABLE_ENDDRAG_RECT" val="30*64*658*8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af0e99ea-b8ca-417c-bb5d-f3b5288c0239}"/>
  <p:tag name="TABLE_ENDDRAG_ORIGIN_RECT" val="671*109"/>
  <p:tag name="TABLE_ENDDRAG_RECT" val="24*58*672*10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ac7184b-5c8a-4730-b3a7-26bdd8a0728d}"/>
  <p:tag name="TABLE_ENDDRAG_ORIGIN_RECT" val="671*104"/>
  <p:tag name="TABLE_ENDDRAG_RECT" val="24*184*672*104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5750</Words>
  <Application>Microsoft Office PowerPoint</Application>
  <PresentationFormat>全屏显示(16:9)</PresentationFormat>
  <Paragraphs>1929</Paragraphs>
  <Slides>31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Office 主题</vt:lpstr>
      <vt:lpstr>封面</vt:lpstr>
      <vt:lpstr>One-station / cost-effective power management / signal chain solution supplier </vt:lpstr>
      <vt:lpstr>幻灯片 3</vt:lpstr>
      <vt:lpstr>充电IC</vt:lpstr>
      <vt:lpstr>充电IC</vt:lpstr>
      <vt:lpstr>充电IC</vt:lpstr>
      <vt:lpstr>充电IC</vt:lpstr>
      <vt:lpstr>充电IC</vt:lpstr>
      <vt:lpstr>充电IC</vt:lpstr>
      <vt:lpstr>充电IC</vt:lpstr>
      <vt:lpstr>LDO</vt:lpstr>
      <vt:lpstr>LDO</vt:lpstr>
      <vt:lpstr>LDO</vt:lpstr>
      <vt:lpstr>LDO</vt:lpstr>
      <vt:lpstr>LDO</vt:lpstr>
      <vt:lpstr>LDO</vt:lpstr>
      <vt:lpstr>DC-DC</vt:lpstr>
      <vt:lpstr>DC-DC</vt:lpstr>
      <vt:lpstr>DC-DC</vt:lpstr>
      <vt:lpstr>DC-DC</vt:lpstr>
      <vt:lpstr>锂电保护IC</vt:lpstr>
      <vt:lpstr>锂电保护IC</vt:lpstr>
      <vt:lpstr>LED照明</vt:lpstr>
      <vt:lpstr>信号链IC</vt:lpstr>
      <vt:lpstr>信号链IC</vt:lpstr>
      <vt:lpstr>信号链IC</vt:lpstr>
      <vt:lpstr>信号链IC</vt:lpstr>
      <vt:lpstr>AC-DC</vt:lpstr>
      <vt:lpstr>AC-DC</vt:lpstr>
      <vt:lpstr>电机驱动</vt:lpstr>
      <vt:lpstr>幻灯片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深圳虹茂半导体产品简介</dc:title>
  <dc:creator>ThinkBook</dc:creator>
  <cp:lastModifiedBy>ThinkBook</cp:lastModifiedBy>
  <cp:revision>653</cp:revision>
  <dcterms:created xsi:type="dcterms:W3CDTF">2006-08-16T00:00:00Z</dcterms:created>
  <dcterms:modified xsi:type="dcterms:W3CDTF">2024-05-14T04:28:33Z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48F5535ED42746BF8F43003CBCA1817E_13</vt:lpwstr>
  </property>
  <property fmtid="{D5CDD505-2E9C-101B-9397-08002B2CF9AE}" pid="3" name="KSOProductBuildVer">
    <vt:lpwstr>2052-12.1.0.16729</vt:lpwstr>
  </property>
</Properties>
</file>